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57" r:id="rId4"/>
    <p:sldId id="272" r:id="rId5"/>
    <p:sldId id="283" r:id="rId6"/>
    <p:sldId id="284" r:id="rId7"/>
    <p:sldId id="285" r:id="rId8"/>
    <p:sldId id="286" r:id="rId9"/>
    <p:sldId id="270" r:id="rId10"/>
    <p:sldId id="287" r:id="rId11"/>
    <p:sldId id="279" r:id="rId12"/>
    <p:sldId id="282" r:id="rId13"/>
    <p:sldId id="267" r:id="rId1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BB3F9-9984-40F7-908B-8BAF0143E5BF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843C1087-0D4A-4B8B-9250-B77959225507}">
      <dgm:prSet custT="1"/>
      <dgm:spPr/>
      <dgm:t>
        <a:bodyPr/>
        <a:lstStyle/>
        <a:p>
          <a:pPr algn="ctr" rtl="0"/>
          <a:r>
            <a:rPr lang="de-DE" sz="2400" b="1" dirty="0"/>
            <a:t>ERMUTIGEND  </a:t>
          </a:r>
          <a:endParaRPr lang="de-DE" sz="2400" dirty="0"/>
        </a:p>
      </dgm:t>
    </dgm:pt>
    <dgm:pt modelId="{91356BE3-B3AE-4C85-8EB0-3712DC2FFACC}" type="parTrans" cxnId="{C0C89F46-E036-472A-B121-EEB5A560DA55}">
      <dgm:prSet/>
      <dgm:spPr/>
      <dgm:t>
        <a:bodyPr/>
        <a:lstStyle/>
        <a:p>
          <a:endParaRPr lang="de-DE"/>
        </a:p>
      </dgm:t>
    </dgm:pt>
    <dgm:pt modelId="{EB977C4A-5F23-4481-8033-F34525D1B142}" type="sibTrans" cxnId="{C0C89F46-E036-472A-B121-EEB5A560DA55}">
      <dgm:prSet/>
      <dgm:spPr/>
      <dgm:t>
        <a:bodyPr/>
        <a:lstStyle/>
        <a:p>
          <a:endParaRPr lang="de-DE"/>
        </a:p>
      </dgm:t>
    </dgm:pt>
    <dgm:pt modelId="{52BF7649-22D2-450E-BEAB-2383B7FA6234}">
      <dgm:prSet custT="1"/>
      <dgm:spPr/>
      <dgm:t>
        <a:bodyPr/>
        <a:lstStyle/>
        <a:p>
          <a:pPr algn="l" rtl="0"/>
          <a:r>
            <a:rPr lang="de-DE" sz="1800" dirty="0"/>
            <a:t>Sensibilisierung für das Thema Altern und Generationen </a:t>
          </a:r>
          <a:br>
            <a:rPr lang="de-DE" sz="1800" dirty="0"/>
          </a:br>
          <a:r>
            <a:rPr lang="de-DE" sz="1800" dirty="0"/>
            <a:t>ist erfolgt – meist bis in die Bevölkerung</a:t>
          </a:r>
        </a:p>
      </dgm:t>
      <dgm:extLst>
        <a:ext uri="{E40237B7-FDA0-4F09-8148-C483321AD2D9}">
          <dgm14:cNvPr xmlns:dgm14="http://schemas.microsoft.com/office/drawing/2010/diagram" id="0" name="" descr="Sensibilisierung für das Thema Altern und Generationen &#10;ist erfolgt – meist bis in die Bevölkerung&#10;" title="Diagramm"/>
        </a:ext>
      </dgm:extLst>
    </dgm:pt>
    <dgm:pt modelId="{03224480-513A-4E0D-A4D4-C2B15DE78A63}" type="parTrans" cxnId="{570F6FA6-C652-4A70-AF7E-E19FFD4E99AC}">
      <dgm:prSet/>
      <dgm:spPr/>
      <dgm:t>
        <a:bodyPr/>
        <a:lstStyle/>
        <a:p>
          <a:endParaRPr lang="de-DE"/>
        </a:p>
      </dgm:t>
    </dgm:pt>
    <dgm:pt modelId="{CCF84C9E-D46D-40C5-A27E-A5B030064C79}" type="sibTrans" cxnId="{570F6FA6-C652-4A70-AF7E-E19FFD4E99AC}">
      <dgm:prSet/>
      <dgm:spPr/>
      <dgm:t>
        <a:bodyPr/>
        <a:lstStyle/>
        <a:p>
          <a:endParaRPr lang="de-DE"/>
        </a:p>
      </dgm:t>
    </dgm:pt>
    <dgm:pt modelId="{327AAC21-0B39-4BDA-ADAA-0E089F7D6FF8}">
      <dgm:prSet custT="1"/>
      <dgm:spPr/>
      <dgm:t>
        <a:bodyPr/>
        <a:lstStyle/>
        <a:p>
          <a:pPr algn="l" rtl="0"/>
          <a:r>
            <a:rPr lang="de-DE" sz="1800" dirty="0"/>
            <a:t>Mit der Zeit öffnet sich der Blick für weitere Themen, insbesondere dann, wenn man beim „Einstiegsprojekt“ vorangekommen ist.</a:t>
          </a:r>
        </a:p>
      </dgm:t>
      <dgm:extLst>
        <a:ext uri="{E40237B7-FDA0-4F09-8148-C483321AD2D9}">
          <dgm14:cNvPr xmlns:dgm14="http://schemas.microsoft.com/office/drawing/2010/diagram" id="0" name="" descr="Mit der Zeit öffnet sich der Blick für weitere Themen, insbesondere dann, wenn man beim „Einstiegsprojekt“ vorangekommen ist.&#10;" title="Diagramm"/>
        </a:ext>
      </dgm:extLst>
    </dgm:pt>
    <dgm:pt modelId="{0B3AF222-D5FC-4CAB-8DE7-A0DD2CC220D3}" type="parTrans" cxnId="{8064BF2C-936B-4B33-90BD-D2DC282520A8}">
      <dgm:prSet/>
      <dgm:spPr/>
      <dgm:t>
        <a:bodyPr/>
        <a:lstStyle/>
        <a:p>
          <a:endParaRPr lang="de-DE"/>
        </a:p>
      </dgm:t>
    </dgm:pt>
    <dgm:pt modelId="{636A29FA-2B6D-4649-B7D4-C6D4A9DC4C04}" type="sibTrans" cxnId="{8064BF2C-936B-4B33-90BD-D2DC282520A8}">
      <dgm:prSet/>
      <dgm:spPr/>
      <dgm:t>
        <a:bodyPr/>
        <a:lstStyle/>
        <a:p>
          <a:endParaRPr lang="de-DE"/>
        </a:p>
      </dgm:t>
    </dgm:pt>
    <dgm:pt modelId="{017403F0-205F-409E-8CA0-5B01FA1ABCC5}">
      <dgm:prSet custT="1"/>
      <dgm:spPr/>
      <dgm:t>
        <a:bodyPr/>
        <a:lstStyle/>
        <a:p>
          <a:pPr algn="l" rtl="0"/>
          <a:r>
            <a:rPr lang="de-DE" sz="1800" dirty="0"/>
            <a:t>Gemeinden finden ihr Tempo und erzielen Erfolge, auch unter suboptimalen Voraussetzungen – stärkt Motivation </a:t>
          </a:r>
        </a:p>
      </dgm:t>
      <dgm:extLst>
        <a:ext uri="{E40237B7-FDA0-4F09-8148-C483321AD2D9}">
          <dgm14:cNvPr xmlns:dgm14="http://schemas.microsoft.com/office/drawing/2010/diagram" id="0" name="" descr="Gemeinden finden ihr Tempo und erzielen Erfolge, auch unter suboptimalen Voraussetzungen – stärkt Motivation &#10;" title="Diagramm"/>
        </a:ext>
      </dgm:extLst>
    </dgm:pt>
    <dgm:pt modelId="{B06B21C9-A002-445F-AF75-CC5D5F42D11B}" type="parTrans" cxnId="{B8244154-D650-4957-85BE-AA5BF405D694}">
      <dgm:prSet/>
      <dgm:spPr/>
      <dgm:t>
        <a:bodyPr/>
        <a:lstStyle/>
        <a:p>
          <a:endParaRPr lang="de-DE"/>
        </a:p>
      </dgm:t>
    </dgm:pt>
    <dgm:pt modelId="{7A6D1505-A773-4D85-B3C7-7F7F1BA1D272}" type="sibTrans" cxnId="{B8244154-D650-4957-85BE-AA5BF405D694}">
      <dgm:prSet/>
      <dgm:spPr/>
      <dgm:t>
        <a:bodyPr/>
        <a:lstStyle/>
        <a:p>
          <a:endParaRPr lang="de-DE"/>
        </a:p>
      </dgm:t>
    </dgm:pt>
    <dgm:pt modelId="{39CE6488-7B72-4990-A73C-1849FAF10D9D}">
      <dgm:prSet custT="1"/>
      <dgm:spPr/>
      <dgm:t>
        <a:bodyPr/>
        <a:lstStyle/>
        <a:p>
          <a:pPr algn="l" rtl="0"/>
          <a:r>
            <a:rPr lang="de-DE" sz="1800" dirty="0"/>
            <a:t>Engagierte Ehrenamtliche werden mit der Zeit zu „Experten“ / Paten für die Seniorenarbeit. </a:t>
          </a:r>
          <a:br>
            <a:rPr lang="de-DE" sz="1800" dirty="0"/>
          </a:br>
          <a:r>
            <a:rPr lang="de-DE" sz="1800" dirty="0"/>
            <a:t>Dies ist eine wichtige Grundlage für die Nachhaltigkeit des Projektes.</a:t>
          </a:r>
        </a:p>
      </dgm:t>
      <dgm:extLst>
        <a:ext uri="{E40237B7-FDA0-4F09-8148-C483321AD2D9}">
          <dgm14:cNvPr xmlns:dgm14="http://schemas.microsoft.com/office/drawing/2010/diagram" id="0" name="" descr="Engagierte Ehrenamtliche werden mit der Zeit zu „Experten“ / Paten für die Seniorenarbeit. &#10;Dies ist eine wichtige Grundlage für die Nachhaltigkeit des Projektes&#10;" title="Diagramm"/>
        </a:ext>
      </dgm:extLst>
    </dgm:pt>
    <dgm:pt modelId="{A80DF9A0-4911-4560-AAF6-3867364BF8E2}" type="parTrans" cxnId="{B7DC1989-A265-4396-9061-D50EBCDFEC11}">
      <dgm:prSet/>
      <dgm:spPr/>
      <dgm:t>
        <a:bodyPr/>
        <a:lstStyle/>
        <a:p>
          <a:endParaRPr lang="de-DE"/>
        </a:p>
      </dgm:t>
    </dgm:pt>
    <dgm:pt modelId="{A13CC92A-E675-427F-941B-9BD0628BB063}" type="sibTrans" cxnId="{B7DC1989-A265-4396-9061-D50EBCDFEC11}">
      <dgm:prSet/>
      <dgm:spPr/>
      <dgm:t>
        <a:bodyPr/>
        <a:lstStyle/>
        <a:p>
          <a:endParaRPr lang="de-DE"/>
        </a:p>
      </dgm:t>
    </dgm:pt>
    <dgm:pt modelId="{3EF43334-099E-4B9C-823B-F318A22F2888}" type="pres">
      <dgm:prSet presAssocID="{0F6BB3F9-9984-40F7-908B-8BAF0143E5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C1D383-DDB6-498A-9C9F-07AF76E11B3B}" type="pres">
      <dgm:prSet presAssocID="{843C1087-0D4A-4B8B-9250-B77959225507}" presName="root" presStyleCnt="0"/>
      <dgm:spPr/>
    </dgm:pt>
    <dgm:pt modelId="{5ABC8346-45D1-4753-A718-8A5E29ACEF60}" type="pres">
      <dgm:prSet presAssocID="{843C1087-0D4A-4B8B-9250-B77959225507}" presName="rootComposite" presStyleCnt="0"/>
      <dgm:spPr/>
    </dgm:pt>
    <dgm:pt modelId="{CAFA0A82-9840-4B5E-99F5-2BA29F1C0C52}" type="pres">
      <dgm:prSet presAssocID="{843C1087-0D4A-4B8B-9250-B77959225507}" presName="rootText" presStyleLbl="node1" presStyleIdx="0" presStyleCnt="1" custScaleX="324548" custScaleY="38742" custLinFactNeighborY="-24005"/>
      <dgm:spPr/>
    </dgm:pt>
    <dgm:pt modelId="{4F3C21E5-1B92-473A-97EE-7D2255857B57}" type="pres">
      <dgm:prSet presAssocID="{843C1087-0D4A-4B8B-9250-B77959225507}" presName="rootConnector" presStyleLbl="node1" presStyleIdx="0" presStyleCnt="1"/>
      <dgm:spPr/>
    </dgm:pt>
    <dgm:pt modelId="{10CDCE03-C5DB-47B4-93C5-DDC961B61CE9}" type="pres">
      <dgm:prSet presAssocID="{843C1087-0D4A-4B8B-9250-B77959225507}" presName="childShape" presStyleCnt="0"/>
      <dgm:spPr/>
    </dgm:pt>
    <dgm:pt modelId="{D65BE037-1AB2-4A04-B4FB-E083DBC88ACE}" type="pres">
      <dgm:prSet presAssocID="{03224480-513A-4E0D-A4D4-C2B15DE78A63}" presName="Name13" presStyleLbl="parChTrans1D2" presStyleIdx="0" presStyleCnt="4"/>
      <dgm:spPr/>
    </dgm:pt>
    <dgm:pt modelId="{7F0C7917-40AE-485E-9B8B-A08084955ADC}" type="pres">
      <dgm:prSet presAssocID="{52BF7649-22D2-450E-BEAB-2383B7FA6234}" presName="childText" presStyleLbl="bgAcc1" presStyleIdx="0" presStyleCnt="4" custScaleX="318036" custScaleY="51319" custLinFactNeighborY="-24005">
        <dgm:presLayoutVars>
          <dgm:bulletEnabled val="1"/>
        </dgm:presLayoutVars>
      </dgm:prSet>
      <dgm:spPr/>
    </dgm:pt>
    <dgm:pt modelId="{64085259-E1A5-4B81-BC05-41C6C77FE019}" type="pres">
      <dgm:prSet presAssocID="{0B3AF222-D5FC-4CAB-8DE7-A0DD2CC220D3}" presName="Name13" presStyleLbl="parChTrans1D2" presStyleIdx="1" presStyleCnt="4"/>
      <dgm:spPr/>
    </dgm:pt>
    <dgm:pt modelId="{49A2881C-4921-4612-8496-44CE1495AFDF}" type="pres">
      <dgm:prSet presAssocID="{327AAC21-0B39-4BDA-ADAA-0E089F7D6FF8}" presName="childText" presStyleLbl="bgAcc1" presStyleIdx="1" presStyleCnt="4" custScaleX="318036" custScaleY="49651" custLinFactNeighborY="-24005">
        <dgm:presLayoutVars>
          <dgm:bulletEnabled val="1"/>
        </dgm:presLayoutVars>
      </dgm:prSet>
      <dgm:spPr/>
    </dgm:pt>
    <dgm:pt modelId="{08D31A2A-1873-4274-8BD1-E9FB6A819DCA}" type="pres">
      <dgm:prSet presAssocID="{B06B21C9-A002-445F-AF75-CC5D5F42D11B}" presName="Name13" presStyleLbl="parChTrans1D2" presStyleIdx="2" presStyleCnt="4"/>
      <dgm:spPr/>
    </dgm:pt>
    <dgm:pt modelId="{42FCF1E6-27D5-4EE9-85C0-E113E50D94B9}" type="pres">
      <dgm:prSet presAssocID="{017403F0-205F-409E-8CA0-5B01FA1ABCC5}" presName="childText" presStyleLbl="bgAcc1" presStyleIdx="2" presStyleCnt="4" custScaleX="316991" custScaleY="48428" custLinFactNeighborY="-24005">
        <dgm:presLayoutVars>
          <dgm:bulletEnabled val="1"/>
        </dgm:presLayoutVars>
      </dgm:prSet>
      <dgm:spPr/>
    </dgm:pt>
    <dgm:pt modelId="{502AA8AC-E712-49E1-94FF-45A195CF8321}" type="pres">
      <dgm:prSet presAssocID="{A80DF9A0-4911-4560-AAF6-3867364BF8E2}" presName="Name13" presStyleLbl="parChTrans1D2" presStyleIdx="3" presStyleCnt="4"/>
      <dgm:spPr/>
    </dgm:pt>
    <dgm:pt modelId="{5B811D7D-F8D7-431C-8B50-743FA4F4E4AD}" type="pres">
      <dgm:prSet presAssocID="{39CE6488-7B72-4990-A73C-1849FAF10D9D}" presName="childText" presStyleLbl="bgAcc1" presStyleIdx="3" presStyleCnt="4" custScaleX="318036" custScaleY="68853" custLinFactNeighborY="-24005">
        <dgm:presLayoutVars>
          <dgm:bulletEnabled val="1"/>
        </dgm:presLayoutVars>
      </dgm:prSet>
      <dgm:spPr/>
    </dgm:pt>
  </dgm:ptLst>
  <dgm:cxnLst>
    <dgm:cxn modelId="{8064BF2C-936B-4B33-90BD-D2DC282520A8}" srcId="{843C1087-0D4A-4B8B-9250-B77959225507}" destId="{327AAC21-0B39-4BDA-ADAA-0E089F7D6FF8}" srcOrd="1" destOrd="0" parTransId="{0B3AF222-D5FC-4CAB-8DE7-A0DD2CC220D3}" sibTransId="{636A29FA-2B6D-4649-B7D4-C6D4A9DC4C04}"/>
    <dgm:cxn modelId="{F9E55A5B-2161-40B3-AA71-700E7EB15E55}" type="presOf" srcId="{B06B21C9-A002-445F-AF75-CC5D5F42D11B}" destId="{08D31A2A-1873-4274-8BD1-E9FB6A819DCA}" srcOrd="0" destOrd="0" presId="urn:microsoft.com/office/officeart/2005/8/layout/hierarchy3"/>
    <dgm:cxn modelId="{E61A0262-959E-4D2D-BAD4-4878734F3614}" type="presOf" srcId="{52BF7649-22D2-450E-BEAB-2383B7FA6234}" destId="{7F0C7917-40AE-485E-9B8B-A08084955ADC}" srcOrd="0" destOrd="0" presId="urn:microsoft.com/office/officeart/2005/8/layout/hierarchy3"/>
    <dgm:cxn modelId="{C0C89F46-E036-472A-B121-EEB5A560DA55}" srcId="{0F6BB3F9-9984-40F7-908B-8BAF0143E5BF}" destId="{843C1087-0D4A-4B8B-9250-B77959225507}" srcOrd="0" destOrd="0" parTransId="{91356BE3-B3AE-4C85-8EB0-3712DC2FFACC}" sibTransId="{EB977C4A-5F23-4481-8033-F34525D1B142}"/>
    <dgm:cxn modelId="{F8C1126E-2EC6-4239-8813-7F0F7E2C5FD8}" type="presOf" srcId="{017403F0-205F-409E-8CA0-5B01FA1ABCC5}" destId="{42FCF1E6-27D5-4EE9-85C0-E113E50D94B9}" srcOrd="0" destOrd="0" presId="urn:microsoft.com/office/officeart/2005/8/layout/hierarchy3"/>
    <dgm:cxn modelId="{B8244154-D650-4957-85BE-AA5BF405D694}" srcId="{843C1087-0D4A-4B8B-9250-B77959225507}" destId="{017403F0-205F-409E-8CA0-5B01FA1ABCC5}" srcOrd="2" destOrd="0" parTransId="{B06B21C9-A002-445F-AF75-CC5D5F42D11B}" sibTransId="{7A6D1505-A773-4D85-B3C7-7F7F1BA1D272}"/>
    <dgm:cxn modelId="{67EBCF54-6B27-46D8-B4D4-9609D7D4BA44}" type="presOf" srcId="{39CE6488-7B72-4990-A73C-1849FAF10D9D}" destId="{5B811D7D-F8D7-431C-8B50-743FA4F4E4AD}" srcOrd="0" destOrd="0" presId="urn:microsoft.com/office/officeart/2005/8/layout/hierarchy3"/>
    <dgm:cxn modelId="{B1149378-7E1E-40DF-B8C9-CE32EB8C5568}" type="presOf" srcId="{843C1087-0D4A-4B8B-9250-B77959225507}" destId="{4F3C21E5-1B92-473A-97EE-7D2255857B57}" srcOrd="1" destOrd="0" presId="urn:microsoft.com/office/officeart/2005/8/layout/hierarchy3"/>
    <dgm:cxn modelId="{B7DC1989-A265-4396-9061-D50EBCDFEC11}" srcId="{843C1087-0D4A-4B8B-9250-B77959225507}" destId="{39CE6488-7B72-4990-A73C-1849FAF10D9D}" srcOrd="3" destOrd="0" parTransId="{A80DF9A0-4911-4560-AAF6-3867364BF8E2}" sibTransId="{A13CC92A-E675-427F-941B-9BD0628BB063}"/>
    <dgm:cxn modelId="{065E0FA5-5FDE-45E7-AE56-FC30689F3A9A}" type="presOf" srcId="{0B3AF222-D5FC-4CAB-8DE7-A0DD2CC220D3}" destId="{64085259-E1A5-4B81-BC05-41C6C77FE019}" srcOrd="0" destOrd="0" presId="urn:microsoft.com/office/officeart/2005/8/layout/hierarchy3"/>
    <dgm:cxn modelId="{570F6FA6-C652-4A70-AF7E-E19FFD4E99AC}" srcId="{843C1087-0D4A-4B8B-9250-B77959225507}" destId="{52BF7649-22D2-450E-BEAB-2383B7FA6234}" srcOrd="0" destOrd="0" parTransId="{03224480-513A-4E0D-A4D4-C2B15DE78A63}" sibTransId="{CCF84C9E-D46D-40C5-A27E-A5B030064C79}"/>
    <dgm:cxn modelId="{6CD7AFBC-9653-47F9-B44D-1EEA40684FD7}" type="presOf" srcId="{03224480-513A-4E0D-A4D4-C2B15DE78A63}" destId="{D65BE037-1AB2-4A04-B4FB-E083DBC88ACE}" srcOrd="0" destOrd="0" presId="urn:microsoft.com/office/officeart/2005/8/layout/hierarchy3"/>
    <dgm:cxn modelId="{C5BA68CB-8A4A-4DFA-966D-738646107A47}" type="presOf" srcId="{0F6BB3F9-9984-40F7-908B-8BAF0143E5BF}" destId="{3EF43334-099E-4B9C-823B-F318A22F2888}" srcOrd="0" destOrd="0" presId="urn:microsoft.com/office/officeart/2005/8/layout/hierarchy3"/>
    <dgm:cxn modelId="{4833BAD9-5FE2-44A3-BB95-90C0A6B402C7}" type="presOf" srcId="{A80DF9A0-4911-4560-AAF6-3867364BF8E2}" destId="{502AA8AC-E712-49E1-94FF-45A195CF8321}" srcOrd="0" destOrd="0" presId="urn:microsoft.com/office/officeart/2005/8/layout/hierarchy3"/>
    <dgm:cxn modelId="{34E227DE-9442-4DA0-9027-B220163135BB}" type="presOf" srcId="{327AAC21-0B39-4BDA-ADAA-0E089F7D6FF8}" destId="{49A2881C-4921-4612-8496-44CE1495AFDF}" srcOrd="0" destOrd="0" presId="urn:microsoft.com/office/officeart/2005/8/layout/hierarchy3"/>
    <dgm:cxn modelId="{B93B63F9-DB1B-4356-80EF-4070FDA15C78}" type="presOf" srcId="{843C1087-0D4A-4B8B-9250-B77959225507}" destId="{CAFA0A82-9840-4B5E-99F5-2BA29F1C0C52}" srcOrd="0" destOrd="0" presId="urn:microsoft.com/office/officeart/2005/8/layout/hierarchy3"/>
    <dgm:cxn modelId="{2B811484-F712-4A55-AF90-41BF4BF666EF}" type="presParOf" srcId="{3EF43334-099E-4B9C-823B-F318A22F2888}" destId="{7EC1D383-DDB6-498A-9C9F-07AF76E11B3B}" srcOrd="0" destOrd="0" presId="urn:microsoft.com/office/officeart/2005/8/layout/hierarchy3"/>
    <dgm:cxn modelId="{B36A55DA-098E-47F4-ADF1-03BC2B1C959E}" type="presParOf" srcId="{7EC1D383-DDB6-498A-9C9F-07AF76E11B3B}" destId="{5ABC8346-45D1-4753-A718-8A5E29ACEF60}" srcOrd="0" destOrd="0" presId="urn:microsoft.com/office/officeart/2005/8/layout/hierarchy3"/>
    <dgm:cxn modelId="{623EA5AF-F120-4F67-93CA-AFA9E61468C0}" type="presParOf" srcId="{5ABC8346-45D1-4753-A718-8A5E29ACEF60}" destId="{CAFA0A82-9840-4B5E-99F5-2BA29F1C0C52}" srcOrd="0" destOrd="0" presId="urn:microsoft.com/office/officeart/2005/8/layout/hierarchy3"/>
    <dgm:cxn modelId="{1CC7C089-60F1-4FEA-93C7-71A479AF9ACD}" type="presParOf" srcId="{5ABC8346-45D1-4753-A718-8A5E29ACEF60}" destId="{4F3C21E5-1B92-473A-97EE-7D2255857B57}" srcOrd="1" destOrd="0" presId="urn:microsoft.com/office/officeart/2005/8/layout/hierarchy3"/>
    <dgm:cxn modelId="{DC533BB2-D252-4203-B8D1-6855A3E9927B}" type="presParOf" srcId="{7EC1D383-DDB6-498A-9C9F-07AF76E11B3B}" destId="{10CDCE03-C5DB-47B4-93C5-DDC961B61CE9}" srcOrd="1" destOrd="0" presId="urn:microsoft.com/office/officeart/2005/8/layout/hierarchy3"/>
    <dgm:cxn modelId="{7327BC76-46CB-4341-AB6A-84F9FD65DD9B}" type="presParOf" srcId="{10CDCE03-C5DB-47B4-93C5-DDC961B61CE9}" destId="{D65BE037-1AB2-4A04-B4FB-E083DBC88ACE}" srcOrd="0" destOrd="0" presId="urn:microsoft.com/office/officeart/2005/8/layout/hierarchy3"/>
    <dgm:cxn modelId="{53C0EF3B-9EF2-4D13-BEB0-F8A1298D9E00}" type="presParOf" srcId="{10CDCE03-C5DB-47B4-93C5-DDC961B61CE9}" destId="{7F0C7917-40AE-485E-9B8B-A08084955ADC}" srcOrd="1" destOrd="0" presId="urn:microsoft.com/office/officeart/2005/8/layout/hierarchy3"/>
    <dgm:cxn modelId="{07C9E4D9-1A1C-46BD-9020-AC76F27E7AF3}" type="presParOf" srcId="{10CDCE03-C5DB-47B4-93C5-DDC961B61CE9}" destId="{64085259-E1A5-4B81-BC05-41C6C77FE019}" srcOrd="2" destOrd="0" presId="urn:microsoft.com/office/officeart/2005/8/layout/hierarchy3"/>
    <dgm:cxn modelId="{8BE9D14E-3066-4247-9D6D-5AEF9C83FA63}" type="presParOf" srcId="{10CDCE03-C5DB-47B4-93C5-DDC961B61CE9}" destId="{49A2881C-4921-4612-8496-44CE1495AFDF}" srcOrd="3" destOrd="0" presId="urn:microsoft.com/office/officeart/2005/8/layout/hierarchy3"/>
    <dgm:cxn modelId="{22B98CDA-E6B9-4579-A2DA-773900D72D7A}" type="presParOf" srcId="{10CDCE03-C5DB-47B4-93C5-DDC961B61CE9}" destId="{08D31A2A-1873-4274-8BD1-E9FB6A819DCA}" srcOrd="4" destOrd="0" presId="urn:microsoft.com/office/officeart/2005/8/layout/hierarchy3"/>
    <dgm:cxn modelId="{FF4239D7-C087-4CB7-86BF-3BABA2C803B0}" type="presParOf" srcId="{10CDCE03-C5DB-47B4-93C5-DDC961B61CE9}" destId="{42FCF1E6-27D5-4EE9-85C0-E113E50D94B9}" srcOrd="5" destOrd="0" presId="urn:microsoft.com/office/officeart/2005/8/layout/hierarchy3"/>
    <dgm:cxn modelId="{3ABE655D-E689-47E5-A730-97927B95BE7B}" type="presParOf" srcId="{10CDCE03-C5DB-47B4-93C5-DDC961B61CE9}" destId="{502AA8AC-E712-49E1-94FF-45A195CF8321}" srcOrd="6" destOrd="0" presId="urn:microsoft.com/office/officeart/2005/8/layout/hierarchy3"/>
    <dgm:cxn modelId="{3ED7FEDC-BA7F-4ACA-AA80-C269AC6A0C7C}" type="presParOf" srcId="{10CDCE03-C5DB-47B4-93C5-DDC961B61CE9}" destId="{5B811D7D-F8D7-431C-8B50-743FA4F4E4A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6BB3F9-9984-40F7-908B-8BAF0143E5BF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D2C09A00-C5B1-4EAC-A115-3614159D1B92}">
      <dgm:prSet custT="1"/>
      <dgm:spPr/>
      <dgm:t>
        <a:bodyPr/>
        <a:lstStyle/>
        <a:p>
          <a:pPr algn="ctr" rtl="0"/>
          <a:r>
            <a:rPr lang="de-DE" sz="2400" b="1" dirty="0"/>
            <a:t>HERAUSFORDERND</a:t>
          </a:r>
          <a:endParaRPr lang="de-DE" sz="2400" dirty="0"/>
        </a:p>
      </dgm:t>
    </dgm:pt>
    <dgm:pt modelId="{D2CA5924-C79B-40F2-893A-4176B96A406E}" type="parTrans" cxnId="{6B7CE1D6-EDCB-4D43-8A87-374AD36B20AC}">
      <dgm:prSet/>
      <dgm:spPr/>
      <dgm:t>
        <a:bodyPr/>
        <a:lstStyle/>
        <a:p>
          <a:endParaRPr lang="de-DE"/>
        </a:p>
      </dgm:t>
    </dgm:pt>
    <dgm:pt modelId="{938C2E5D-29FC-4266-9698-B36F6D78AAC3}" type="sibTrans" cxnId="{6B7CE1D6-EDCB-4D43-8A87-374AD36B20AC}">
      <dgm:prSet/>
      <dgm:spPr/>
      <dgm:t>
        <a:bodyPr/>
        <a:lstStyle/>
        <a:p>
          <a:endParaRPr lang="de-DE"/>
        </a:p>
      </dgm:t>
    </dgm:pt>
    <dgm:pt modelId="{BE54A536-8C7B-4331-96F5-5B550AC27295}">
      <dgm:prSet custT="1"/>
      <dgm:spPr/>
      <dgm:t>
        <a:bodyPr/>
        <a:lstStyle/>
        <a:p>
          <a:pPr algn="l" rtl="0"/>
          <a:r>
            <a:rPr lang="de-DE" sz="1800" dirty="0"/>
            <a:t>Personelle Kapazitäten der Gemeinden sind sehr begrenzt:  selbst mit konstanter Kerngruppe bleibt Vieles „Chefsache“ - langsamere Umsetzung als bei vorhandenen Fach- oder Projektstellen </a:t>
          </a:r>
        </a:p>
      </dgm:t>
      <dgm:extLst>
        <a:ext uri="{E40237B7-FDA0-4F09-8148-C483321AD2D9}">
          <dgm14:cNvPr xmlns:dgm14="http://schemas.microsoft.com/office/drawing/2010/diagram" id="0" name="" descr="Personelle Kapazitäten der Gemeinden sind sehr begrenzt:  selbst mit konstanter Kerngruppe bleibt Vieles „Chefsache“ - langsamere Umsetzung als bei vorhandenen Fach- oder Projektstellen &#10;" title="Diagramm"/>
        </a:ext>
      </dgm:extLst>
    </dgm:pt>
    <dgm:pt modelId="{60A38B44-B636-4E47-B17D-BE32BC76A0A2}" type="parTrans" cxnId="{FB4FA7F3-C22B-4DFA-A35B-06A5A4C756C9}">
      <dgm:prSet/>
      <dgm:spPr/>
      <dgm:t>
        <a:bodyPr/>
        <a:lstStyle/>
        <a:p>
          <a:endParaRPr lang="de-DE"/>
        </a:p>
      </dgm:t>
    </dgm:pt>
    <dgm:pt modelId="{D51C9B5F-122A-458B-B8ED-DF909DB33AD0}" type="sibTrans" cxnId="{FB4FA7F3-C22B-4DFA-A35B-06A5A4C756C9}">
      <dgm:prSet/>
      <dgm:spPr/>
      <dgm:t>
        <a:bodyPr/>
        <a:lstStyle/>
        <a:p>
          <a:endParaRPr lang="de-DE"/>
        </a:p>
      </dgm:t>
    </dgm:pt>
    <dgm:pt modelId="{DEED20C4-DFD2-4216-825C-B9F22AEF7344}">
      <dgm:prSet custT="1"/>
      <dgm:spPr/>
      <dgm:t>
        <a:bodyPr/>
        <a:lstStyle/>
        <a:p>
          <a:pPr algn="l" rtl="0"/>
          <a:r>
            <a:rPr lang="de-DE" sz="1800" dirty="0"/>
            <a:t>Große Bauprojekte ziehen Konzentration und Energie auf sich – daneben andere Projekte zu initiieren ist bisweilen eine  Herausforderung</a:t>
          </a:r>
        </a:p>
      </dgm:t>
      <dgm:extLst>
        <a:ext uri="{E40237B7-FDA0-4F09-8148-C483321AD2D9}">
          <dgm14:cNvPr xmlns:dgm14="http://schemas.microsoft.com/office/drawing/2010/diagram" id="0" name="" descr="Personelle Kapazitäten der Gemeinden sind sehr begrenzt:  selbst mit konstanter Kerngruppe bleibt Vieles „Chefsache“ - langsamere Umsetzung als bei vorhandenen Fach- oder Projektstellen &#10;" title="Diagramm"/>
        </a:ext>
      </dgm:extLst>
    </dgm:pt>
    <dgm:pt modelId="{C06B8B1F-045A-4E37-A79C-9DB83BDA31D4}" type="parTrans" cxnId="{8C67CD3C-118A-44F0-A9B9-E97EAE2AC092}">
      <dgm:prSet/>
      <dgm:spPr/>
      <dgm:t>
        <a:bodyPr/>
        <a:lstStyle/>
        <a:p>
          <a:endParaRPr lang="de-DE"/>
        </a:p>
      </dgm:t>
    </dgm:pt>
    <dgm:pt modelId="{A1E83059-FC2A-486A-9460-18C0F800CC8F}" type="sibTrans" cxnId="{8C67CD3C-118A-44F0-A9B9-E97EAE2AC092}">
      <dgm:prSet/>
      <dgm:spPr/>
      <dgm:t>
        <a:bodyPr/>
        <a:lstStyle/>
        <a:p>
          <a:endParaRPr lang="de-DE"/>
        </a:p>
      </dgm:t>
    </dgm:pt>
    <dgm:pt modelId="{03C2C479-418F-48E4-8071-6E0B2C5939FF}">
      <dgm:prSet custT="1"/>
      <dgm:spPr/>
      <dgm:t>
        <a:bodyPr/>
        <a:lstStyle/>
        <a:p>
          <a:pPr algn="l" rtl="0"/>
          <a:r>
            <a:rPr lang="de-DE" sz="1800" dirty="0"/>
            <a:t>Finanzfragen: Wenn Projekte entworfen sind, fehlt Geld für die Umsetzung, z.B. Anschaffung eines Bürgerbusses, Ausstattung eines Raumes etc. -  Das schwächt die Motivation</a:t>
          </a:r>
        </a:p>
      </dgm:t>
      <dgm:extLst>
        <a:ext uri="{E40237B7-FDA0-4F09-8148-C483321AD2D9}">
          <dgm14:cNvPr xmlns:dgm14="http://schemas.microsoft.com/office/drawing/2010/diagram" id="0" name="" descr="Finanzfragen: Wenn Projekte entworfen sind, fehlt Geld für die Umsetzung, z.B. Anschaffung eines Bürgerbusses, Ausstattung eines Raumes etc. -  Das schwächt die Motivation&#10;" title="Diagramm"/>
        </a:ext>
      </dgm:extLst>
    </dgm:pt>
    <dgm:pt modelId="{7F2004C9-BBFA-4CC6-9686-A9B97A0D7962}" type="parTrans" cxnId="{EE91FDAC-2DA8-43F0-8C6A-EB0EC6AD0D90}">
      <dgm:prSet/>
      <dgm:spPr/>
      <dgm:t>
        <a:bodyPr/>
        <a:lstStyle/>
        <a:p>
          <a:endParaRPr lang="de-DE"/>
        </a:p>
      </dgm:t>
    </dgm:pt>
    <dgm:pt modelId="{C4B5CE33-4EA9-43FC-889E-AB18E7D5F371}" type="sibTrans" cxnId="{EE91FDAC-2DA8-43F0-8C6A-EB0EC6AD0D90}">
      <dgm:prSet/>
      <dgm:spPr/>
      <dgm:t>
        <a:bodyPr/>
        <a:lstStyle/>
        <a:p>
          <a:endParaRPr lang="de-DE"/>
        </a:p>
      </dgm:t>
    </dgm:pt>
    <dgm:pt modelId="{6904C4ED-B79F-4ADF-A681-03EFFE78AA24}">
      <dgm:prSet custT="1"/>
      <dgm:spPr/>
      <dgm:t>
        <a:bodyPr/>
        <a:lstStyle/>
        <a:p>
          <a:pPr algn="l"/>
          <a:r>
            <a:rPr lang="de-DE" sz="1800" dirty="0"/>
            <a:t>Notwendigkeit der Gesamtbetrachtung und einen Blick in die Zukunft zu richten (20 Jahre aufwärts) ist nur schwer zu vermitteln</a:t>
          </a:r>
        </a:p>
      </dgm:t>
      <dgm:extLst>
        <a:ext uri="{E40237B7-FDA0-4F09-8148-C483321AD2D9}">
          <dgm14:cNvPr xmlns:dgm14="http://schemas.microsoft.com/office/drawing/2010/diagram" id="0" name="" descr="Notwendigkeit der Gesamtbetrachtung und einen Blick in die Zukunft zu richten (20 Jahre aufwärts) ist nur schwer zu vermitteln&#10;" title="Diagramm"/>
        </a:ext>
      </dgm:extLst>
    </dgm:pt>
    <dgm:pt modelId="{7278CA16-E2EB-4BC4-8C67-7354B8D1AF92}" type="parTrans" cxnId="{6B6FAA4E-C61E-4F52-87EB-5B3F8D6431BB}">
      <dgm:prSet/>
      <dgm:spPr/>
      <dgm:t>
        <a:bodyPr/>
        <a:lstStyle/>
        <a:p>
          <a:endParaRPr lang="de-DE"/>
        </a:p>
      </dgm:t>
    </dgm:pt>
    <dgm:pt modelId="{28D02FC4-DB8B-49B7-A66F-DF51038137BC}" type="sibTrans" cxnId="{6B6FAA4E-C61E-4F52-87EB-5B3F8D6431BB}">
      <dgm:prSet/>
      <dgm:spPr/>
      <dgm:t>
        <a:bodyPr/>
        <a:lstStyle/>
        <a:p>
          <a:endParaRPr lang="de-DE"/>
        </a:p>
      </dgm:t>
    </dgm:pt>
    <dgm:pt modelId="{3EF43334-099E-4B9C-823B-F318A22F2888}" type="pres">
      <dgm:prSet presAssocID="{0F6BB3F9-9984-40F7-908B-8BAF0143E5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9459A1-1797-49EF-95DE-9B57010A1EF5}" type="pres">
      <dgm:prSet presAssocID="{D2C09A00-C5B1-4EAC-A115-3614159D1B92}" presName="root" presStyleCnt="0"/>
      <dgm:spPr/>
    </dgm:pt>
    <dgm:pt modelId="{F9BFD19F-1F05-4940-B30E-E27A8BCABF5E}" type="pres">
      <dgm:prSet presAssocID="{D2C09A00-C5B1-4EAC-A115-3614159D1B92}" presName="rootComposite" presStyleCnt="0"/>
      <dgm:spPr/>
    </dgm:pt>
    <dgm:pt modelId="{2B12EA61-D11A-4AEC-B450-7585377126DD}" type="pres">
      <dgm:prSet presAssocID="{D2C09A00-C5B1-4EAC-A115-3614159D1B92}" presName="rootText" presStyleLbl="node1" presStyleIdx="0" presStyleCnt="1" custScaleX="403175" custScaleY="61626"/>
      <dgm:spPr/>
    </dgm:pt>
    <dgm:pt modelId="{BDEE620C-3621-4678-A5DF-0026E0F74AD3}" type="pres">
      <dgm:prSet presAssocID="{D2C09A00-C5B1-4EAC-A115-3614159D1B92}" presName="rootConnector" presStyleLbl="node1" presStyleIdx="0" presStyleCnt="1"/>
      <dgm:spPr/>
    </dgm:pt>
    <dgm:pt modelId="{14E4FC34-7FE2-4EC9-AF3B-1DABAC3F46DB}" type="pres">
      <dgm:prSet presAssocID="{D2C09A00-C5B1-4EAC-A115-3614159D1B92}" presName="childShape" presStyleCnt="0"/>
      <dgm:spPr/>
    </dgm:pt>
    <dgm:pt modelId="{E2268A58-2C0C-4966-9C97-89338765BFC0}" type="pres">
      <dgm:prSet presAssocID="{60A38B44-B636-4E47-B17D-BE32BC76A0A2}" presName="Name13" presStyleLbl="parChTrans1D2" presStyleIdx="0" presStyleCnt="4"/>
      <dgm:spPr/>
    </dgm:pt>
    <dgm:pt modelId="{DE8E7BDC-B1D9-4C34-B51C-C3BF5AC992DB}" type="pres">
      <dgm:prSet presAssocID="{BE54A536-8C7B-4331-96F5-5B550AC27295}" presName="childText" presStyleLbl="bgAcc1" presStyleIdx="0" presStyleCnt="4" custScaleX="400869" custScaleY="90753">
        <dgm:presLayoutVars>
          <dgm:bulletEnabled val="1"/>
        </dgm:presLayoutVars>
      </dgm:prSet>
      <dgm:spPr/>
    </dgm:pt>
    <dgm:pt modelId="{56775D3D-D018-46D3-B5F0-E1E62079EECE}" type="pres">
      <dgm:prSet presAssocID="{C06B8B1F-045A-4E37-A79C-9DB83BDA31D4}" presName="Name13" presStyleLbl="parChTrans1D2" presStyleIdx="1" presStyleCnt="4"/>
      <dgm:spPr/>
    </dgm:pt>
    <dgm:pt modelId="{30102014-F60B-43C3-BCA8-54099805FC15}" type="pres">
      <dgm:prSet presAssocID="{DEED20C4-DFD2-4216-825C-B9F22AEF7344}" presName="childText" presStyleLbl="bgAcc1" presStyleIdx="1" presStyleCnt="4" custScaleX="400869" custScaleY="77033">
        <dgm:presLayoutVars>
          <dgm:bulletEnabled val="1"/>
        </dgm:presLayoutVars>
      </dgm:prSet>
      <dgm:spPr/>
    </dgm:pt>
    <dgm:pt modelId="{C01E6FE2-03BE-41F6-89E1-3B024A094C6F}" type="pres">
      <dgm:prSet presAssocID="{7F2004C9-BBFA-4CC6-9686-A9B97A0D7962}" presName="Name13" presStyleLbl="parChTrans1D2" presStyleIdx="2" presStyleCnt="4"/>
      <dgm:spPr/>
    </dgm:pt>
    <dgm:pt modelId="{3058C5DC-3AD1-4B57-B71E-174A997CA068}" type="pres">
      <dgm:prSet presAssocID="{03C2C479-418F-48E4-8071-6E0B2C5939FF}" presName="childText" presStyleLbl="bgAcc1" presStyleIdx="2" presStyleCnt="4" custScaleX="400869" custScaleY="90754">
        <dgm:presLayoutVars>
          <dgm:bulletEnabled val="1"/>
        </dgm:presLayoutVars>
      </dgm:prSet>
      <dgm:spPr/>
    </dgm:pt>
    <dgm:pt modelId="{B8F6F7A1-B7F8-415E-BC79-330B723845A8}" type="pres">
      <dgm:prSet presAssocID="{7278CA16-E2EB-4BC4-8C67-7354B8D1AF92}" presName="Name13" presStyleLbl="parChTrans1D2" presStyleIdx="3" presStyleCnt="4"/>
      <dgm:spPr/>
    </dgm:pt>
    <dgm:pt modelId="{233C533E-667C-4D5F-8A97-8D42FF01FF50}" type="pres">
      <dgm:prSet presAssocID="{6904C4ED-B79F-4ADF-A681-03EFFE78AA24}" presName="childText" presStyleLbl="bgAcc1" presStyleIdx="3" presStyleCnt="4" custScaleX="403105">
        <dgm:presLayoutVars>
          <dgm:bulletEnabled val="1"/>
        </dgm:presLayoutVars>
      </dgm:prSet>
      <dgm:spPr/>
    </dgm:pt>
  </dgm:ptLst>
  <dgm:cxnLst>
    <dgm:cxn modelId="{5F716F01-3773-467D-A38B-C99315D5FD76}" type="presOf" srcId="{03C2C479-418F-48E4-8071-6E0B2C5939FF}" destId="{3058C5DC-3AD1-4B57-B71E-174A997CA068}" srcOrd="0" destOrd="0" presId="urn:microsoft.com/office/officeart/2005/8/layout/hierarchy3"/>
    <dgm:cxn modelId="{56C77E15-6007-480E-8F6D-45597E443CA7}" type="presOf" srcId="{6904C4ED-B79F-4ADF-A681-03EFFE78AA24}" destId="{233C533E-667C-4D5F-8A97-8D42FF01FF50}" srcOrd="0" destOrd="0" presId="urn:microsoft.com/office/officeart/2005/8/layout/hierarchy3"/>
    <dgm:cxn modelId="{0603B83C-5265-4E86-A7ED-C8C686DC2B5B}" type="presOf" srcId="{7F2004C9-BBFA-4CC6-9686-A9B97A0D7962}" destId="{C01E6FE2-03BE-41F6-89E1-3B024A094C6F}" srcOrd="0" destOrd="0" presId="urn:microsoft.com/office/officeart/2005/8/layout/hierarchy3"/>
    <dgm:cxn modelId="{8C67CD3C-118A-44F0-A9B9-E97EAE2AC092}" srcId="{D2C09A00-C5B1-4EAC-A115-3614159D1B92}" destId="{DEED20C4-DFD2-4216-825C-B9F22AEF7344}" srcOrd="1" destOrd="0" parTransId="{C06B8B1F-045A-4E37-A79C-9DB83BDA31D4}" sibTransId="{A1E83059-FC2A-486A-9460-18C0F800CC8F}"/>
    <dgm:cxn modelId="{6C98563F-0C1F-4BB6-944B-9BE7862B2442}" type="presOf" srcId="{C06B8B1F-045A-4E37-A79C-9DB83BDA31D4}" destId="{56775D3D-D018-46D3-B5F0-E1E62079EECE}" srcOrd="0" destOrd="0" presId="urn:microsoft.com/office/officeart/2005/8/layout/hierarchy3"/>
    <dgm:cxn modelId="{6B6FAA4E-C61E-4F52-87EB-5B3F8D6431BB}" srcId="{D2C09A00-C5B1-4EAC-A115-3614159D1B92}" destId="{6904C4ED-B79F-4ADF-A681-03EFFE78AA24}" srcOrd="3" destOrd="0" parTransId="{7278CA16-E2EB-4BC4-8C67-7354B8D1AF92}" sibTransId="{28D02FC4-DB8B-49B7-A66F-DF51038137BC}"/>
    <dgm:cxn modelId="{958E0376-2E5E-49AA-9BEA-4CC0DA7FB09E}" type="presOf" srcId="{DEED20C4-DFD2-4216-825C-B9F22AEF7344}" destId="{30102014-F60B-43C3-BCA8-54099805FC15}" srcOrd="0" destOrd="0" presId="urn:microsoft.com/office/officeart/2005/8/layout/hierarchy3"/>
    <dgm:cxn modelId="{BE20DA76-32F2-4741-A11A-DD02B7D5A7C7}" type="presOf" srcId="{7278CA16-E2EB-4BC4-8C67-7354B8D1AF92}" destId="{B8F6F7A1-B7F8-415E-BC79-330B723845A8}" srcOrd="0" destOrd="0" presId="urn:microsoft.com/office/officeart/2005/8/layout/hierarchy3"/>
    <dgm:cxn modelId="{E352E794-59D0-47ED-831E-B3471B256700}" type="presOf" srcId="{60A38B44-B636-4E47-B17D-BE32BC76A0A2}" destId="{E2268A58-2C0C-4966-9C97-89338765BFC0}" srcOrd="0" destOrd="0" presId="urn:microsoft.com/office/officeart/2005/8/layout/hierarchy3"/>
    <dgm:cxn modelId="{E4F1DBA8-804C-4C5E-9195-0ADA37E058EB}" type="presOf" srcId="{D2C09A00-C5B1-4EAC-A115-3614159D1B92}" destId="{2B12EA61-D11A-4AEC-B450-7585377126DD}" srcOrd="0" destOrd="0" presId="urn:microsoft.com/office/officeart/2005/8/layout/hierarchy3"/>
    <dgm:cxn modelId="{EE91FDAC-2DA8-43F0-8C6A-EB0EC6AD0D90}" srcId="{D2C09A00-C5B1-4EAC-A115-3614159D1B92}" destId="{03C2C479-418F-48E4-8071-6E0B2C5939FF}" srcOrd="2" destOrd="0" parTransId="{7F2004C9-BBFA-4CC6-9686-A9B97A0D7962}" sibTransId="{C4B5CE33-4EA9-43FC-889E-AB18E7D5F371}"/>
    <dgm:cxn modelId="{C74149B5-B077-4636-BAE3-81602A16D546}" type="presOf" srcId="{D2C09A00-C5B1-4EAC-A115-3614159D1B92}" destId="{BDEE620C-3621-4678-A5DF-0026E0F74AD3}" srcOrd="1" destOrd="0" presId="urn:microsoft.com/office/officeart/2005/8/layout/hierarchy3"/>
    <dgm:cxn modelId="{6B7CE1D6-EDCB-4D43-8A87-374AD36B20AC}" srcId="{0F6BB3F9-9984-40F7-908B-8BAF0143E5BF}" destId="{D2C09A00-C5B1-4EAC-A115-3614159D1B92}" srcOrd="0" destOrd="0" parTransId="{D2CA5924-C79B-40F2-893A-4176B96A406E}" sibTransId="{938C2E5D-29FC-4266-9698-B36F6D78AAC3}"/>
    <dgm:cxn modelId="{2853C4D9-66CF-4FDD-B233-E4B9B0E9D3FC}" type="presOf" srcId="{BE54A536-8C7B-4331-96F5-5B550AC27295}" destId="{DE8E7BDC-B1D9-4C34-B51C-C3BF5AC992DB}" srcOrd="0" destOrd="0" presId="urn:microsoft.com/office/officeart/2005/8/layout/hierarchy3"/>
    <dgm:cxn modelId="{950773E0-C5A4-4C55-9CB6-3FAABD2FC529}" type="presOf" srcId="{0F6BB3F9-9984-40F7-908B-8BAF0143E5BF}" destId="{3EF43334-099E-4B9C-823B-F318A22F2888}" srcOrd="0" destOrd="0" presId="urn:microsoft.com/office/officeart/2005/8/layout/hierarchy3"/>
    <dgm:cxn modelId="{FB4FA7F3-C22B-4DFA-A35B-06A5A4C756C9}" srcId="{D2C09A00-C5B1-4EAC-A115-3614159D1B92}" destId="{BE54A536-8C7B-4331-96F5-5B550AC27295}" srcOrd="0" destOrd="0" parTransId="{60A38B44-B636-4E47-B17D-BE32BC76A0A2}" sibTransId="{D51C9B5F-122A-458B-B8ED-DF909DB33AD0}"/>
    <dgm:cxn modelId="{353B3ADA-E0AC-4599-A24B-0C3A32DFD1A6}" type="presParOf" srcId="{3EF43334-099E-4B9C-823B-F318A22F2888}" destId="{A09459A1-1797-49EF-95DE-9B57010A1EF5}" srcOrd="0" destOrd="0" presId="urn:microsoft.com/office/officeart/2005/8/layout/hierarchy3"/>
    <dgm:cxn modelId="{7836BA09-AC7B-4337-9E94-EB84EE7F1262}" type="presParOf" srcId="{A09459A1-1797-49EF-95DE-9B57010A1EF5}" destId="{F9BFD19F-1F05-4940-B30E-E27A8BCABF5E}" srcOrd="0" destOrd="0" presId="urn:microsoft.com/office/officeart/2005/8/layout/hierarchy3"/>
    <dgm:cxn modelId="{13BFBFDC-27E6-4797-8FBC-732055E2AC98}" type="presParOf" srcId="{F9BFD19F-1F05-4940-B30E-E27A8BCABF5E}" destId="{2B12EA61-D11A-4AEC-B450-7585377126DD}" srcOrd="0" destOrd="0" presId="urn:microsoft.com/office/officeart/2005/8/layout/hierarchy3"/>
    <dgm:cxn modelId="{F47AC357-69C3-438F-983E-B700BFE19F46}" type="presParOf" srcId="{F9BFD19F-1F05-4940-B30E-E27A8BCABF5E}" destId="{BDEE620C-3621-4678-A5DF-0026E0F74AD3}" srcOrd="1" destOrd="0" presId="urn:microsoft.com/office/officeart/2005/8/layout/hierarchy3"/>
    <dgm:cxn modelId="{53557182-5D0C-43DE-9BC8-76809FEC47FD}" type="presParOf" srcId="{A09459A1-1797-49EF-95DE-9B57010A1EF5}" destId="{14E4FC34-7FE2-4EC9-AF3B-1DABAC3F46DB}" srcOrd="1" destOrd="0" presId="urn:microsoft.com/office/officeart/2005/8/layout/hierarchy3"/>
    <dgm:cxn modelId="{7BDE725C-5B4B-4F9C-B193-74385E18C632}" type="presParOf" srcId="{14E4FC34-7FE2-4EC9-AF3B-1DABAC3F46DB}" destId="{E2268A58-2C0C-4966-9C97-89338765BFC0}" srcOrd="0" destOrd="0" presId="urn:microsoft.com/office/officeart/2005/8/layout/hierarchy3"/>
    <dgm:cxn modelId="{098DAB00-F0C1-4D1B-82A1-923CADBD6FEE}" type="presParOf" srcId="{14E4FC34-7FE2-4EC9-AF3B-1DABAC3F46DB}" destId="{DE8E7BDC-B1D9-4C34-B51C-C3BF5AC992DB}" srcOrd="1" destOrd="0" presId="urn:microsoft.com/office/officeart/2005/8/layout/hierarchy3"/>
    <dgm:cxn modelId="{D71E6FAD-5FFC-48D6-A2F5-7D52E6E66AE2}" type="presParOf" srcId="{14E4FC34-7FE2-4EC9-AF3B-1DABAC3F46DB}" destId="{56775D3D-D018-46D3-B5F0-E1E62079EECE}" srcOrd="2" destOrd="0" presId="urn:microsoft.com/office/officeart/2005/8/layout/hierarchy3"/>
    <dgm:cxn modelId="{BB210938-4984-43FD-A347-FF7FCFA43083}" type="presParOf" srcId="{14E4FC34-7FE2-4EC9-AF3B-1DABAC3F46DB}" destId="{30102014-F60B-43C3-BCA8-54099805FC15}" srcOrd="3" destOrd="0" presId="urn:microsoft.com/office/officeart/2005/8/layout/hierarchy3"/>
    <dgm:cxn modelId="{A3C1BC5F-87F1-436A-A923-29D53895294E}" type="presParOf" srcId="{14E4FC34-7FE2-4EC9-AF3B-1DABAC3F46DB}" destId="{C01E6FE2-03BE-41F6-89E1-3B024A094C6F}" srcOrd="4" destOrd="0" presId="urn:microsoft.com/office/officeart/2005/8/layout/hierarchy3"/>
    <dgm:cxn modelId="{D4ABEAE9-2682-42E0-A446-62942C1940F5}" type="presParOf" srcId="{14E4FC34-7FE2-4EC9-AF3B-1DABAC3F46DB}" destId="{3058C5DC-3AD1-4B57-B71E-174A997CA068}" srcOrd="5" destOrd="0" presId="urn:microsoft.com/office/officeart/2005/8/layout/hierarchy3"/>
    <dgm:cxn modelId="{61BB5C72-2DF7-4B56-8C91-225D3BA1143D}" type="presParOf" srcId="{14E4FC34-7FE2-4EC9-AF3B-1DABAC3F46DB}" destId="{B8F6F7A1-B7F8-415E-BC79-330B723845A8}" srcOrd="6" destOrd="0" presId="urn:microsoft.com/office/officeart/2005/8/layout/hierarchy3"/>
    <dgm:cxn modelId="{8D3C150F-969F-4E9B-B657-767D741E4CE4}" type="presParOf" srcId="{14E4FC34-7FE2-4EC9-AF3B-1DABAC3F46DB}" destId="{233C533E-667C-4D5F-8A97-8D42FF01FF5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A0A82-9840-4B5E-99F5-2BA29F1C0C52}">
      <dsp:nvSpPr>
        <dsp:cNvPr id="0" name=""/>
        <dsp:cNvSpPr/>
      </dsp:nvSpPr>
      <dsp:spPr>
        <a:xfrm>
          <a:off x="210" y="72066"/>
          <a:ext cx="8424749" cy="502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ERMUTIGEND  </a:t>
          </a:r>
          <a:endParaRPr lang="de-DE" sz="2400" kern="1200" dirty="0"/>
        </a:p>
      </dsp:txBody>
      <dsp:txXfrm>
        <a:off x="14938" y="86794"/>
        <a:ext cx="8395293" cy="473384"/>
      </dsp:txXfrm>
    </dsp:sp>
    <dsp:sp modelId="{D65BE037-1AB2-4A04-B4FB-E083DBC88ACE}">
      <dsp:nvSpPr>
        <dsp:cNvPr id="0" name=""/>
        <dsp:cNvSpPr/>
      </dsp:nvSpPr>
      <dsp:spPr>
        <a:xfrm>
          <a:off x="842685" y="574906"/>
          <a:ext cx="842474" cy="657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520"/>
              </a:lnTo>
              <a:lnTo>
                <a:pt x="842474" y="6575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C7917-40AE-485E-9B8B-A08084955ADC}">
      <dsp:nvSpPr>
        <dsp:cNvPr id="0" name=""/>
        <dsp:cNvSpPr/>
      </dsp:nvSpPr>
      <dsp:spPr>
        <a:xfrm>
          <a:off x="1685160" y="899387"/>
          <a:ext cx="6604566" cy="666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Sensibilisierung für das Thema Altern und Generationen </a:t>
          </a:r>
          <a:br>
            <a:rPr lang="de-DE" sz="1800" kern="1200" dirty="0"/>
          </a:br>
          <a:r>
            <a:rPr lang="de-DE" sz="1800" kern="1200" dirty="0"/>
            <a:t>ist erfolgt – meist bis in die Bevölkerung</a:t>
          </a:r>
        </a:p>
      </dsp:txBody>
      <dsp:txXfrm>
        <a:off x="1704669" y="918896"/>
        <a:ext cx="6565548" cy="627061"/>
      </dsp:txXfrm>
    </dsp:sp>
    <dsp:sp modelId="{64085259-E1A5-4B81-BC05-41C6C77FE019}">
      <dsp:nvSpPr>
        <dsp:cNvPr id="0" name=""/>
        <dsp:cNvSpPr/>
      </dsp:nvSpPr>
      <dsp:spPr>
        <a:xfrm>
          <a:off x="842685" y="574906"/>
          <a:ext cx="842474" cy="163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255"/>
              </a:lnTo>
              <a:lnTo>
                <a:pt x="842474" y="16372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2881C-4921-4612-8496-44CE1495AFDF}">
      <dsp:nvSpPr>
        <dsp:cNvPr id="0" name=""/>
        <dsp:cNvSpPr/>
      </dsp:nvSpPr>
      <dsp:spPr>
        <a:xfrm>
          <a:off x="1685160" y="1889946"/>
          <a:ext cx="6604566" cy="644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Mit der Zeit öffnet sich der Blick für weitere Themen, insbesondere dann, wenn man beim „Einstiegsprojekt“ vorangekommen ist.</a:t>
          </a:r>
        </a:p>
      </dsp:txBody>
      <dsp:txXfrm>
        <a:off x="1704035" y="1908821"/>
        <a:ext cx="6566816" cy="606680"/>
      </dsp:txXfrm>
    </dsp:sp>
    <dsp:sp modelId="{08D31A2A-1873-4274-8BD1-E9FB6A819DCA}">
      <dsp:nvSpPr>
        <dsp:cNvPr id="0" name=""/>
        <dsp:cNvSpPr/>
      </dsp:nvSpPr>
      <dsp:spPr>
        <a:xfrm>
          <a:off x="842685" y="574906"/>
          <a:ext cx="842474" cy="259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8229"/>
              </a:lnTo>
              <a:lnTo>
                <a:pt x="842474" y="25982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CF1E6-27D5-4EE9-85C0-E113E50D94B9}">
      <dsp:nvSpPr>
        <dsp:cNvPr id="0" name=""/>
        <dsp:cNvSpPr/>
      </dsp:nvSpPr>
      <dsp:spPr>
        <a:xfrm>
          <a:off x="1685160" y="2858857"/>
          <a:ext cx="6582865" cy="62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Gemeinden finden ihr Tempo und erzielen Erfolge, auch unter suboptimalen Voraussetzungen – stärkt Motivation </a:t>
          </a:r>
        </a:p>
      </dsp:txBody>
      <dsp:txXfrm>
        <a:off x="1703570" y="2877267"/>
        <a:ext cx="6546045" cy="591736"/>
      </dsp:txXfrm>
    </dsp:sp>
    <dsp:sp modelId="{502AA8AC-E712-49E1-94FF-45A195CF8321}">
      <dsp:nvSpPr>
        <dsp:cNvPr id="0" name=""/>
        <dsp:cNvSpPr/>
      </dsp:nvSpPr>
      <dsp:spPr>
        <a:xfrm>
          <a:off x="842685" y="574906"/>
          <a:ext cx="842474" cy="3683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3816"/>
              </a:lnTo>
              <a:lnTo>
                <a:pt x="842474" y="36838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11D7D-F8D7-431C-8B50-743FA4F4E4AD}">
      <dsp:nvSpPr>
        <dsp:cNvPr id="0" name=""/>
        <dsp:cNvSpPr/>
      </dsp:nvSpPr>
      <dsp:spPr>
        <a:xfrm>
          <a:off x="1685160" y="3811894"/>
          <a:ext cx="6604566" cy="893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Engagierte Ehrenamtliche werden mit der Zeit zu „Experten“ / Paten für die Seniorenarbeit. </a:t>
          </a:r>
          <a:br>
            <a:rPr lang="de-DE" sz="1800" kern="1200" dirty="0"/>
          </a:br>
          <a:r>
            <a:rPr lang="de-DE" sz="1800" kern="1200" dirty="0"/>
            <a:t>Dies ist eine wichtige Grundlage für die Nachhaltigkeit des Projektes.</a:t>
          </a:r>
        </a:p>
      </dsp:txBody>
      <dsp:txXfrm>
        <a:off x="1711334" y="3838068"/>
        <a:ext cx="6552218" cy="841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2EA61-D11A-4AEC-B450-7585377126DD}">
      <dsp:nvSpPr>
        <dsp:cNvPr id="0" name=""/>
        <dsp:cNvSpPr/>
      </dsp:nvSpPr>
      <dsp:spPr>
        <a:xfrm>
          <a:off x="194620" y="382"/>
          <a:ext cx="8035929" cy="614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HERAUSFORDERND</a:t>
          </a:r>
          <a:endParaRPr lang="de-DE" sz="2400" kern="1200" dirty="0"/>
        </a:p>
      </dsp:txBody>
      <dsp:txXfrm>
        <a:off x="212608" y="18370"/>
        <a:ext cx="7999953" cy="578176"/>
      </dsp:txXfrm>
    </dsp:sp>
    <dsp:sp modelId="{E2268A58-2C0C-4966-9C97-89338765BFC0}">
      <dsp:nvSpPr>
        <dsp:cNvPr id="0" name=""/>
        <dsp:cNvSpPr/>
      </dsp:nvSpPr>
      <dsp:spPr>
        <a:xfrm>
          <a:off x="998213" y="614535"/>
          <a:ext cx="803592" cy="701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358"/>
              </a:lnTo>
              <a:lnTo>
                <a:pt x="803592" y="7013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E7BDC-B1D9-4C34-B51C-C3BF5AC992DB}">
      <dsp:nvSpPr>
        <dsp:cNvPr id="0" name=""/>
        <dsp:cNvSpPr/>
      </dsp:nvSpPr>
      <dsp:spPr>
        <a:xfrm>
          <a:off x="1801806" y="863680"/>
          <a:ext cx="6391973" cy="904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Personelle Kapazitäten der Gemeinden sind sehr begrenzt:  selbst mit konstanter Kerngruppe bleibt Vieles „Chefsache“ - langsamere Umsetzung als bei vorhandenen Fach- oder Projektstellen </a:t>
          </a:r>
        </a:p>
      </dsp:txBody>
      <dsp:txXfrm>
        <a:off x="1828296" y="890170"/>
        <a:ext cx="6338993" cy="851446"/>
      </dsp:txXfrm>
    </dsp:sp>
    <dsp:sp modelId="{56775D3D-D018-46D3-B5F0-E1E62079EECE}">
      <dsp:nvSpPr>
        <dsp:cNvPr id="0" name=""/>
        <dsp:cNvSpPr/>
      </dsp:nvSpPr>
      <dsp:spPr>
        <a:xfrm>
          <a:off x="998213" y="614535"/>
          <a:ext cx="803592" cy="178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565"/>
              </a:lnTo>
              <a:lnTo>
                <a:pt x="803592" y="17865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02014-F60B-43C3-BCA8-54099805FC15}">
      <dsp:nvSpPr>
        <dsp:cNvPr id="0" name=""/>
        <dsp:cNvSpPr/>
      </dsp:nvSpPr>
      <dsp:spPr>
        <a:xfrm>
          <a:off x="1801806" y="2017253"/>
          <a:ext cx="6391973" cy="76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Große Bauprojekte ziehen Konzentration und Energie auf sich – daneben andere Projekte zu initiieren ist bisweilen eine  Herausforderung</a:t>
          </a:r>
        </a:p>
      </dsp:txBody>
      <dsp:txXfrm>
        <a:off x="1824291" y="2039738"/>
        <a:ext cx="6347003" cy="722726"/>
      </dsp:txXfrm>
    </dsp:sp>
    <dsp:sp modelId="{C01E6FE2-03BE-41F6-89E1-3B024A094C6F}">
      <dsp:nvSpPr>
        <dsp:cNvPr id="0" name=""/>
        <dsp:cNvSpPr/>
      </dsp:nvSpPr>
      <dsp:spPr>
        <a:xfrm>
          <a:off x="998213" y="614535"/>
          <a:ext cx="803592" cy="2871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1777"/>
              </a:lnTo>
              <a:lnTo>
                <a:pt x="803592" y="28717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8C5DC-3AD1-4B57-B71E-174A997CA068}">
      <dsp:nvSpPr>
        <dsp:cNvPr id="0" name=""/>
        <dsp:cNvSpPr/>
      </dsp:nvSpPr>
      <dsp:spPr>
        <a:xfrm>
          <a:off x="1801806" y="3034094"/>
          <a:ext cx="6391973" cy="904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Finanzfragen: Wenn Projekte entworfen sind, fehlt Geld für die Umsetzung, z.B. Anschaffung eines Bürgerbusses, Ausstattung eines Raumes etc. -  Das schwächt die Motivation</a:t>
          </a:r>
        </a:p>
      </dsp:txBody>
      <dsp:txXfrm>
        <a:off x="1828296" y="3060584"/>
        <a:ext cx="6338993" cy="851456"/>
      </dsp:txXfrm>
    </dsp:sp>
    <dsp:sp modelId="{B8F6F7A1-B7F8-415E-BC79-330B723845A8}">
      <dsp:nvSpPr>
        <dsp:cNvPr id="0" name=""/>
        <dsp:cNvSpPr/>
      </dsp:nvSpPr>
      <dsp:spPr>
        <a:xfrm>
          <a:off x="998213" y="614535"/>
          <a:ext cx="803592" cy="407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1431"/>
              </a:lnTo>
              <a:lnTo>
                <a:pt x="803592" y="40714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533E-667C-4D5F-8A97-8D42FF01FF50}">
      <dsp:nvSpPr>
        <dsp:cNvPr id="0" name=""/>
        <dsp:cNvSpPr/>
      </dsp:nvSpPr>
      <dsp:spPr>
        <a:xfrm>
          <a:off x="1801806" y="4187676"/>
          <a:ext cx="6427627" cy="996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Notwendigkeit der Gesamtbetrachtung und einen Blick in die Zukunft zu richten (20 Jahre aufwärts) ist nur schwer zu vermitteln</a:t>
          </a:r>
        </a:p>
      </dsp:txBody>
      <dsp:txXfrm>
        <a:off x="1830995" y="4216865"/>
        <a:ext cx="6369249" cy="938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89629A-71E4-418D-BDDA-B117AC91A298}" type="datetimeFigureOut">
              <a:rPr lang="de-DE"/>
              <a:pPr>
                <a:defRPr/>
              </a:pPr>
              <a:t>16.10.2017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0651D6-4B96-4769-9C47-378E42DD60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837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49007-8ADE-4ABD-9612-6BF9EC06EBF0}" type="datetimeFigureOut">
              <a:rPr lang="de-DE" smtClean="0"/>
              <a:t>16.10.2017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6470D-6EE8-48A0-A2B9-E24D82C15C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48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9509-7202-4A63-857B-29B11FC8CD40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9509-7202-4A63-857B-29B11FC8CD40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9509-7202-4A63-857B-29B11FC8CD40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9509-7202-4A63-857B-29B11FC8CD40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934D-4595-47E9-8A01-1CC0C236AD4C}" type="datetimeFigureOut">
              <a:rPr lang="de-DE"/>
              <a:pPr>
                <a:defRPr/>
              </a:pPr>
              <a:t>16.10.2017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174B-1093-455E-8949-6E6DD949F8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74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B9A0-A479-450B-9DDA-02E6233869D2}" type="datetimeFigureOut">
              <a:rPr lang="de-DE"/>
              <a:pPr>
                <a:defRPr/>
              </a:pPr>
              <a:t>16.10.2017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F940-23E0-49C9-B7D9-09435F9199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41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AF7B-500D-4EC9-9314-D709ADE5BBD0}" type="datetimeFigureOut">
              <a:rPr lang="de-DE"/>
              <a:pPr>
                <a:defRPr/>
              </a:pPr>
              <a:t>16.10.2017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7DD2-46E1-4FF9-B2B8-45933580CC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36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5D55-3B5A-4220-9B7B-991D1C964709}" type="datetimeFigureOut">
              <a:rPr lang="de-DE"/>
              <a:pPr>
                <a:defRPr/>
              </a:pPr>
              <a:t>16.10.2017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6032-2DA5-4B3C-BAD8-6858D4939D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40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F8CE0-A123-416E-A8ED-BABC49C38483}" type="datetimeFigureOut">
              <a:rPr lang="de-DE"/>
              <a:pPr>
                <a:defRPr/>
              </a:pPr>
              <a:t>16.10.2017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0AFF-7CA5-45B9-809C-CC41BB959E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85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34605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DAB5-8FEA-473D-9DA9-69490FA57BBF}" type="datetimeFigureOut">
              <a:rPr lang="de-DE"/>
              <a:pPr>
                <a:defRPr/>
              </a:pPr>
              <a:t>16.10.2017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6930-2E81-45A6-8BE0-8C53893883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36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4220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781968"/>
            <a:ext cx="4040188" cy="4455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4220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81968"/>
            <a:ext cx="4041775" cy="4455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34605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7815-DE53-4A63-AB6E-D0FD1FE7AC15}" type="datetimeFigureOut">
              <a:rPr lang="de-DE"/>
              <a:pPr>
                <a:defRPr/>
              </a:pPr>
              <a:t>16.10.2017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1A098-85EC-4A5F-8823-EB25802A45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37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B82C-5243-49FB-8F41-667CB060D6F2}" type="datetimeFigureOut">
              <a:rPr lang="de-DE"/>
              <a:pPr>
                <a:defRPr/>
              </a:pPr>
              <a:t>16.10.2017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6D49-237E-40A8-9613-CE3247434D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70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329B8-9D50-406F-9D82-05F450981EB0}" type="datetimeFigureOut">
              <a:rPr lang="de-DE"/>
              <a:pPr>
                <a:defRPr/>
              </a:pPr>
              <a:t>16.10.2017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6ECF-36FA-4788-A3F8-99572E7FBF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96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417D-D87D-4768-B16E-FACE8FC25B98}" type="datetimeFigureOut">
              <a:rPr lang="de-DE"/>
              <a:pPr>
                <a:defRPr/>
              </a:pPr>
              <a:t>16.10.2017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FBBB-2B6F-41A0-A43B-8636BB18AE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87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A5082-3AE4-4C01-A26A-1B356219FC0A}" type="datetimeFigureOut">
              <a:rPr lang="de-DE"/>
              <a:pPr>
                <a:defRPr/>
              </a:pPr>
              <a:t>16.10.2017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1961-AD9C-4BD0-8897-C8CD498884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30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CB84B6-02F9-4BA4-88ED-22EEA5609B11}" type="datetimeFigureOut">
              <a:rPr lang="de-DE"/>
              <a:pPr>
                <a:defRPr/>
              </a:pPr>
              <a:t>16.10.2017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881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0B8F2F-35E9-40F5-A488-5899E706EC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3074"/>
          <p:cNvSpPr txBox="1">
            <a:spLocks noChangeArrowheads="1"/>
          </p:cNvSpPr>
          <p:nvPr userDrawn="1"/>
        </p:nvSpPr>
        <p:spPr>
          <a:xfrm>
            <a:off x="0" y="44450"/>
            <a:ext cx="9144000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algn="l" fontAlgn="auto">
              <a:spcAft>
                <a:spcPts val="0"/>
              </a:spcAft>
              <a:tabLst>
                <a:tab pos="1920875" algn="l"/>
              </a:tabLst>
              <a:defRPr/>
            </a:pPr>
            <a:endParaRPr lang="de-DE" sz="24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32" name="Gruppieren 9"/>
          <p:cNvGrpSpPr>
            <a:grpSpLocks/>
          </p:cNvGrpSpPr>
          <p:nvPr userDrawn="1"/>
        </p:nvGrpSpPr>
        <p:grpSpPr bwMode="auto">
          <a:xfrm>
            <a:off x="0" y="6381750"/>
            <a:ext cx="9144000" cy="431800"/>
            <a:chOff x="4245" y="28080000"/>
            <a:chExt cx="21382555" cy="1080135"/>
          </a:xfrm>
        </p:grpSpPr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4245" y="28080000"/>
              <a:ext cx="21382555" cy="10801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lIns="244208" tIns="122107" rIns="244208" bIns="122107" anchor="ctr"/>
            <a:lstStyle/>
            <a:p>
              <a:pPr marL="176213" fontAlgn="auto">
                <a:spcBef>
                  <a:spcPts val="0"/>
                </a:spcBef>
                <a:spcAft>
                  <a:spcPts val="0"/>
                </a:spcAft>
                <a:tabLst>
                  <a:tab pos="1352550" algn="l"/>
                </a:tabLst>
                <a:defRPr/>
              </a:pPr>
              <a:r>
                <a:rPr lang="de-DE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Marktplatz der Generationen </a:t>
              </a:r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10358752" y="28258700"/>
              <a:ext cx="9428070" cy="722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1038" name="Bild 30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8384" y="28374172"/>
              <a:ext cx="3048020" cy="56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Grafik 14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5034" y="28310289"/>
              <a:ext cx="420145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3" name="Grafik 1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6524625"/>
            <a:ext cx="3603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499350"/>
            <a:ext cx="1539240" cy="207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es.riermeier.ipos@ekhn-net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.wmf"/><Relationship Id="rId4" Type="http://schemas.openxmlformats.org/officeDocument/2006/relationships/hyperlink" Target="mailto:dommer@landimpuls.d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 b="1" dirty="0"/>
              <a:t>Marktplatz der Generationen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3789363"/>
            <a:ext cx="7416824" cy="1752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b="1" dirty="0"/>
              <a:t>Ein Projekt des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b="1" dirty="0"/>
              <a:t>Bayerischen Staatsministeriums für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b="1" dirty="0"/>
              <a:t>Arbeit und Soziales, Familie und Integration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Eindrücke und Einschätzungen</a:t>
            </a:r>
          </a:p>
        </p:txBody>
      </p:sp>
      <p:graphicFrame>
        <p:nvGraphicFramePr>
          <p:cNvPr id="8" name="Diagramm 7" descr="Grafik" title="Diagramm"/>
          <p:cNvGraphicFramePr/>
          <p:nvPr>
            <p:extLst>
              <p:ext uri="{D42A27DB-BD31-4B8C-83A1-F6EECF244321}">
                <p14:modId xmlns:p14="http://schemas.microsoft.com/office/powerpoint/2010/main" val="991171187"/>
              </p:ext>
            </p:extLst>
          </p:nvPr>
        </p:nvGraphicFramePr>
        <p:xfrm>
          <a:off x="395420" y="1124680"/>
          <a:ext cx="8425170" cy="518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014F-D8A8-4395-8B1D-2D75708DE20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885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/>
              <a:t>AUSBLICK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410" y="1268760"/>
            <a:ext cx="8641200" cy="5040600"/>
          </a:xfrm>
        </p:spPr>
        <p:txBody>
          <a:bodyPr>
            <a:normAutofit/>
          </a:bodyPr>
          <a:lstStyle/>
          <a:p>
            <a:r>
              <a:rPr lang="de-DE" sz="1800" dirty="0"/>
              <a:t>Die Konzepte sind abgeschlossen und Projekte sind mehr oder weniger konkret definiert oder bereits in Umsetzung</a:t>
            </a:r>
          </a:p>
          <a:p>
            <a:r>
              <a:rPr lang="de-DE" sz="1800" dirty="0"/>
              <a:t>Die Gemeinden brauchen jetzt Unterstützung bei der Umsetzung konkreter Vorhaben und Projekte</a:t>
            </a:r>
          </a:p>
          <a:p>
            <a:endParaRPr lang="de-DE" sz="1800" dirty="0"/>
          </a:p>
          <a:p>
            <a:r>
              <a:rPr lang="de-DE" sz="2400" b="1" dirty="0"/>
              <a:t>Die Landkreise sind bei der Umsetzung wichtige Partner:</a:t>
            </a:r>
            <a:br>
              <a:rPr lang="de-DE" sz="2400" dirty="0"/>
            </a:br>
            <a:r>
              <a:rPr lang="de-DE" sz="1800" dirty="0"/>
              <a:t>&gt;  mit dem Fachwissen z.B. über rechtliche Grundlagen</a:t>
            </a:r>
            <a:br>
              <a:rPr lang="de-DE" sz="1800" dirty="0"/>
            </a:br>
            <a:r>
              <a:rPr lang="de-DE" sz="1800" dirty="0"/>
              <a:t>&gt;  mit den Kontakten zu Fach- und Förderstellen</a:t>
            </a:r>
            <a:br>
              <a:rPr lang="de-DE" sz="1800" dirty="0"/>
            </a:br>
            <a:r>
              <a:rPr lang="de-DE" sz="1800" dirty="0"/>
              <a:t>&gt;  mit Knowhow über das Geschehen in der Region</a:t>
            </a:r>
            <a:br>
              <a:rPr lang="de-DE" sz="1800" dirty="0"/>
            </a:br>
            <a:r>
              <a:rPr lang="de-DE" sz="1800" dirty="0"/>
              <a:t>&gt;  als Kooperationspartner z.B. für Bürgerbusprojekte</a:t>
            </a:r>
            <a:br>
              <a:rPr lang="de-DE" sz="1800" dirty="0"/>
            </a:br>
            <a:r>
              <a:rPr lang="de-DE" sz="1800" dirty="0"/>
              <a:t>&gt;  als Genehmigungs- und Aufsichtsbehörde im eigenen Zuständigkeitsbereich</a:t>
            </a:r>
            <a:br>
              <a:rPr lang="de-DE" sz="1800" dirty="0"/>
            </a:br>
            <a:r>
              <a:rPr lang="de-DE" sz="1800" dirty="0"/>
              <a:t>&gt;  bei der Finanzierung von Projekten, z.B. über das LEADER-Programm</a:t>
            </a:r>
            <a:br>
              <a:rPr lang="de-DE" sz="1800" dirty="0"/>
            </a:br>
            <a:r>
              <a:rPr lang="de-DE" sz="1800" dirty="0"/>
              <a:t>&gt;  einfach als Unterstützer und Motivator für die Akteure in den Gemeinden!</a:t>
            </a:r>
          </a:p>
          <a:p>
            <a:pPr marL="0" indent="0">
              <a:buNone/>
            </a:pPr>
            <a:endParaRPr lang="de-DE" sz="1800" dirty="0"/>
          </a:p>
          <a:p>
            <a:pPr marL="0" indent="0" algn="ctr">
              <a:buNone/>
            </a:pP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 unterstützen Sie die Gemeinden und </a:t>
            </a:r>
            <a:b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seien Sie auch offen für neue und innovative Ideen!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014F-D8A8-4395-8B1D-2D75708DE20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2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/>
              <a:t>Ihre Ansprechpartner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/>
              <a:t>Wir stehen gerne als Ansprechpartner für Sie zur Verfügung:</a:t>
            </a: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600" b="1" dirty="0"/>
              <a:t>Ines </a:t>
            </a:r>
            <a:r>
              <a:rPr lang="de-DE" sz="1600" b="1" dirty="0" err="1"/>
              <a:t>Riermeier</a:t>
            </a:r>
            <a:r>
              <a:rPr lang="de-DE" sz="1600" b="1" dirty="0"/>
              <a:t> </a:t>
            </a:r>
            <a:r>
              <a:rPr lang="de-DE" sz="1600" dirty="0"/>
              <a:t>(Dipl.-Psych., Dipl. Geront.)</a:t>
            </a:r>
            <a:br>
              <a:rPr lang="de-DE" sz="1600" dirty="0"/>
            </a:br>
            <a:r>
              <a:rPr lang="de-DE" sz="1600" dirty="0"/>
              <a:t>Organisations- und Gemeindeentwicklerin</a:t>
            </a:r>
          </a:p>
          <a:p>
            <a:pPr marL="0" indent="0">
              <a:buNone/>
            </a:pPr>
            <a:r>
              <a:rPr lang="de-DE" sz="1600" dirty="0"/>
              <a:t>63825 </a:t>
            </a:r>
            <a:r>
              <a:rPr lang="de-DE" sz="1600" dirty="0" err="1"/>
              <a:t>Blankenbach</a:t>
            </a:r>
            <a:r>
              <a:rPr lang="de-DE" sz="1600" dirty="0"/>
              <a:t>, Landkreis Aschaffenburg</a:t>
            </a:r>
          </a:p>
          <a:p>
            <a:pPr marL="0" indent="0">
              <a:buNone/>
            </a:pPr>
            <a:r>
              <a:rPr lang="de-DE" sz="1600" dirty="0"/>
              <a:t>Telefon: +49 157-73270680	</a:t>
            </a:r>
            <a:br>
              <a:rPr lang="de-DE" sz="1600" dirty="0"/>
            </a:br>
            <a:r>
              <a:rPr lang="de-DE" sz="1600" dirty="0"/>
              <a:t>E-Mail:   </a:t>
            </a:r>
            <a:r>
              <a:rPr lang="de-DE" sz="1600" u="sng" dirty="0">
                <a:hlinkClick r:id="rId3"/>
              </a:rPr>
              <a:t>ines.riermeier.ipos@ekhn-net.de</a:t>
            </a:r>
            <a:endParaRPr lang="de-DE" sz="1600" u="sng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2000" dirty="0"/>
              <a:t> </a:t>
            </a:r>
            <a:endParaRPr lang="de-DE" sz="2400" dirty="0"/>
          </a:p>
          <a:p>
            <a:pPr marL="0" indent="0">
              <a:buNone/>
            </a:pPr>
            <a:r>
              <a:rPr lang="de-DE" sz="2800" b="1" dirty="0"/>
              <a:t>	</a:t>
            </a:r>
            <a:r>
              <a:rPr lang="de-DE" sz="2800" b="1" dirty="0">
                <a:solidFill>
                  <a:schemeClr val="bg1">
                    <a:lumMod val="50000"/>
                  </a:schemeClr>
                </a:solidFill>
              </a:rPr>
              <a:t>landimpuls</a:t>
            </a:r>
            <a:endParaRPr lang="de-DE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1600" b="1" dirty="0"/>
              <a:t>Karlheinz Dommer </a:t>
            </a:r>
            <a:r>
              <a:rPr lang="de-DE" sz="1600" dirty="0"/>
              <a:t>(Diplom-Sozialpädagoge, FH)</a:t>
            </a:r>
            <a:br>
              <a:rPr lang="de-DE" sz="1600" dirty="0"/>
            </a:br>
            <a:r>
              <a:rPr lang="de-DE" sz="1600" dirty="0"/>
              <a:t>Regionalberater</a:t>
            </a:r>
          </a:p>
          <a:p>
            <a:pPr marL="0" indent="0">
              <a:buNone/>
            </a:pPr>
            <a:r>
              <a:rPr lang="de-DE" sz="1600" dirty="0"/>
              <a:t>93128 Regenstauf, Landkreis Regensburg</a:t>
            </a:r>
          </a:p>
          <a:p>
            <a:pPr marL="0" indent="0">
              <a:buNone/>
            </a:pPr>
            <a:r>
              <a:rPr lang="de-DE" sz="1600" dirty="0"/>
              <a:t>Telefon: +49 173-5722004	</a:t>
            </a:r>
            <a:br>
              <a:rPr lang="de-DE" sz="1600" dirty="0"/>
            </a:br>
            <a:r>
              <a:rPr lang="de-DE" sz="1600" dirty="0"/>
              <a:t>E-Mail:  </a:t>
            </a:r>
            <a:r>
              <a:rPr lang="de-DE" sz="1600" u="sng" dirty="0">
                <a:hlinkClick r:id="rId4"/>
              </a:rPr>
              <a:t>dommer@landimpuls.de</a:t>
            </a:r>
            <a:endParaRPr lang="de-DE" sz="1600" dirty="0"/>
          </a:p>
        </p:txBody>
      </p:sp>
      <p:pic>
        <p:nvPicPr>
          <p:cNvPr id="20482" name="Grafik 4" descr="Logo" title="Graf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4" y="1556792"/>
            <a:ext cx="413731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Grafik 5" descr="Beschreibung: LOGOFAR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7" y="3933056"/>
            <a:ext cx="603767" cy="88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014F-D8A8-4395-8B1D-2D75708DE20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15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003232" cy="27363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Vielen Dank </a:t>
            </a:r>
            <a:br>
              <a:rPr lang="de-DE" dirty="0"/>
            </a:br>
            <a:r>
              <a:rPr lang="de-DE" dirty="0"/>
              <a:t>für Ihre </a:t>
            </a:r>
            <a:br>
              <a:rPr lang="de-DE" dirty="0"/>
            </a:br>
            <a:r>
              <a:rPr lang="de-DE" dirty="0"/>
              <a:t>Aufmerksamkeit!</a:t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88" y="274638"/>
            <a:ext cx="8229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800" dirty="0"/>
              <a:t>Marktplatz der Generationen</a:t>
            </a:r>
          </a:p>
        </p:txBody>
      </p:sp>
      <p:sp>
        <p:nvSpPr>
          <p:cNvPr id="3075" name="Inhaltsplatzhalter 4"/>
          <p:cNvSpPr>
            <a:spLocks noGrp="1"/>
          </p:cNvSpPr>
          <p:nvPr>
            <p:ph sz="half" idx="2"/>
          </p:nvPr>
        </p:nvSpPr>
        <p:spPr>
          <a:xfrm>
            <a:off x="250825" y="1125538"/>
            <a:ext cx="3313113" cy="5256212"/>
          </a:xfrm>
        </p:spPr>
        <p:txBody>
          <a:bodyPr/>
          <a:lstStyle/>
          <a:p>
            <a:pPr eaLnBrk="1" hangingPunct="1">
              <a:buFont typeface="Wingdings" pitchFamily="2" charset="2"/>
              <a:buChar char=""/>
            </a:pPr>
            <a:r>
              <a:rPr lang="de-DE" altLang="de-DE" sz="1500" b="1" dirty="0"/>
              <a:t>Ziel ist es, </a:t>
            </a:r>
            <a:br>
              <a:rPr lang="de-DE" altLang="de-DE" sz="1500" b="1" dirty="0"/>
            </a:br>
            <a:r>
              <a:rPr lang="de-DE" altLang="de-DE" sz="1500" dirty="0"/>
              <a:t>kleinere Kommunen (bis 3000 EW) zu unterstützen, die Probleme durch den demografischen Wandel zu bewältigen.</a:t>
            </a:r>
          </a:p>
          <a:p>
            <a:pPr eaLnBrk="1" hangingPunct="1">
              <a:buFont typeface="Wingdings" pitchFamily="2" charset="2"/>
              <a:buChar char=""/>
            </a:pPr>
            <a:r>
              <a:rPr lang="de-DE" altLang="de-DE" sz="1500" b="1" dirty="0"/>
              <a:t>Angebot des Ministeriums: </a:t>
            </a:r>
            <a:r>
              <a:rPr lang="de-DE" altLang="de-DE" sz="1500" dirty="0"/>
              <a:t>Fachliche Begleitung über </a:t>
            </a:r>
            <a:br>
              <a:rPr lang="de-DE" altLang="de-DE" sz="1500" dirty="0"/>
            </a:br>
            <a:r>
              <a:rPr lang="de-DE" altLang="de-DE" sz="1500" dirty="0"/>
              <a:t>4 Jahre (Juli 2012 – Juni 2016)</a:t>
            </a:r>
          </a:p>
          <a:p>
            <a:pPr eaLnBrk="1" hangingPunct="1">
              <a:buFont typeface="Wingdings" pitchFamily="2" charset="2"/>
              <a:buChar char=""/>
            </a:pPr>
            <a:r>
              <a:rPr lang="de-DE" altLang="de-DE" sz="1500" b="1" dirty="0"/>
              <a:t>Auswahl:</a:t>
            </a:r>
            <a:br>
              <a:rPr lang="de-DE" altLang="de-DE" sz="1500" b="1" dirty="0"/>
            </a:br>
            <a:r>
              <a:rPr lang="de-DE" altLang="de-DE" sz="1500" dirty="0"/>
              <a:t>Über 70 Kommunen haben sich bayernweit beworben, </a:t>
            </a:r>
            <a:br>
              <a:rPr lang="de-DE" altLang="de-DE" sz="1500" dirty="0"/>
            </a:br>
            <a:r>
              <a:rPr lang="de-DE" altLang="de-DE" sz="1500" dirty="0"/>
              <a:t>neun wurden ausgewählt.</a:t>
            </a:r>
          </a:p>
          <a:p>
            <a:pPr eaLnBrk="1" hangingPunct="1">
              <a:buFont typeface="Wingdings" pitchFamily="2" charset="2"/>
              <a:buChar char=""/>
            </a:pPr>
            <a:r>
              <a:rPr lang="de-DE" altLang="de-DE" sz="1500" b="1" dirty="0"/>
              <a:t>Beteiligt </a:t>
            </a:r>
            <a:br>
              <a:rPr lang="de-DE" altLang="de-DE" sz="1500" dirty="0"/>
            </a:br>
            <a:r>
              <a:rPr lang="de-DE" altLang="de-DE" sz="1500" dirty="0"/>
              <a:t>am Auswahlverfahren und der fachlichen Begleitung sind:</a:t>
            </a:r>
            <a:br>
              <a:rPr lang="de-DE" altLang="de-DE" sz="1500" dirty="0"/>
            </a:br>
            <a:r>
              <a:rPr lang="de-DE" altLang="de-DE" sz="1500" dirty="0"/>
              <a:t>-  Sozialministerium, </a:t>
            </a:r>
            <a:br>
              <a:rPr lang="de-DE" altLang="de-DE" sz="1500" dirty="0"/>
            </a:br>
            <a:r>
              <a:rPr lang="de-DE" altLang="de-DE" sz="1500" dirty="0"/>
              <a:t>-  Innenministerium, </a:t>
            </a:r>
            <a:br>
              <a:rPr lang="de-DE" altLang="de-DE" sz="1500" dirty="0"/>
            </a:br>
            <a:r>
              <a:rPr lang="de-DE" altLang="de-DE" sz="1500" dirty="0"/>
              <a:t>-  Landwirtschaftsministerium, </a:t>
            </a:r>
            <a:br>
              <a:rPr lang="de-DE" altLang="de-DE" sz="1500" dirty="0"/>
            </a:br>
            <a:r>
              <a:rPr lang="de-DE" altLang="de-DE" sz="1500" dirty="0"/>
              <a:t>-  Wirtschaftsministerium, </a:t>
            </a:r>
            <a:br>
              <a:rPr lang="de-DE" altLang="de-DE" sz="1500" dirty="0"/>
            </a:br>
            <a:r>
              <a:rPr lang="de-DE" altLang="de-DE" sz="1500" dirty="0"/>
              <a:t>-  Umweltministerium und der </a:t>
            </a:r>
            <a:br>
              <a:rPr lang="de-DE" altLang="de-DE" sz="1500" dirty="0"/>
            </a:br>
            <a:r>
              <a:rPr lang="de-DE" altLang="de-DE" sz="1500" dirty="0"/>
              <a:t>-  Bayerische Gemeindetag</a:t>
            </a:r>
          </a:p>
          <a:p>
            <a:pPr eaLnBrk="1" hangingPunct="1">
              <a:buFont typeface="Wingdings" pitchFamily="2" charset="2"/>
              <a:buChar char=""/>
            </a:pPr>
            <a:endParaRPr lang="de-DE" altLang="de-DE" sz="1500" dirty="0">
              <a:solidFill>
                <a:srgbClr val="006600"/>
              </a:solidFill>
            </a:endParaRPr>
          </a:p>
        </p:txBody>
      </p:sp>
      <p:pic>
        <p:nvPicPr>
          <p:cNvPr id="5" name="Picture 2" descr="Landkarte" title="Graf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8720"/>
            <a:ext cx="5548189" cy="5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800" dirty="0"/>
              <a:t>Die fünf Handlungsfelder</a:t>
            </a:r>
          </a:p>
        </p:txBody>
      </p:sp>
      <p:sp>
        <p:nvSpPr>
          <p:cNvPr id="16" name="Inhaltsplatzhalter 4"/>
          <p:cNvSpPr>
            <a:spLocks noGrp="1"/>
          </p:cNvSpPr>
          <p:nvPr>
            <p:ph sz="half" idx="4294967295"/>
          </p:nvPr>
        </p:nvSpPr>
        <p:spPr>
          <a:xfrm>
            <a:off x="107950" y="836613"/>
            <a:ext cx="2808288" cy="554471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b="1" dirty="0"/>
              <a:t>In den ersten 1 ½ Jahren</a:t>
            </a:r>
            <a:endParaRPr lang="de-DE" sz="18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"/>
              <a:defRPr/>
            </a:pPr>
            <a:r>
              <a:rPr lang="de-DE" sz="1500" dirty="0"/>
              <a:t>Ist-Analyse und Konzept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"/>
              <a:defRPr/>
            </a:pPr>
            <a:r>
              <a:rPr lang="de-DE" sz="1500" dirty="0"/>
              <a:t>Festlegen von konkreten Maßnahmen und Projekten  zu den 5 Handlungsfeldern</a:t>
            </a:r>
            <a:br>
              <a:rPr lang="de-DE" sz="1500" dirty="0"/>
            </a:br>
            <a:endParaRPr lang="de-DE" sz="15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b="1" dirty="0"/>
              <a:t>Bis Juni 2016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"/>
              <a:defRPr/>
            </a:pPr>
            <a:r>
              <a:rPr lang="de-DE" sz="1500" dirty="0"/>
              <a:t>Fachliche Begleitung bei </a:t>
            </a:r>
            <a:br>
              <a:rPr lang="de-DE" sz="1500" dirty="0"/>
            </a:br>
            <a:r>
              <a:rPr lang="de-DE" sz="1500" dirty="0"/>
              <a:t>der Projektumsetzung</a:t>
            </a:r>
            <a:br>
              <a:rPr lang="de-DE" sz="1500" dirty="0"/>
            </a:br>
            <a:endParaRPr lang="de-DE" sz="15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b="1" dirty="0"/>
              <a:t>Förderung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"/>
              <a:defRPr/>
            </a:pPr>
            <a:r>
              <a:rPr lang="de-DE" sz="1500" dirty="0"/>
              <a:t>Das Projekt ist nicht mit eigenen Fördergeldern ausgestattet.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"/>
              <a:defRPr/>
            </a:pPr>
            <a:r>
              <a:rPr lang="de-DE" sz="1500" dirty="0"/>
              <a:t>Der Vorteil für die Kommunen besteht in der </a:t>
            </a:r>
            <a:br>
              <a:rPr lang="de-DE" sz="1500" dirty="0"/>
            </a:br>
            <a:r>
              <a:rPr lang="de-DE" sz="1500" dirty="0"/>
              <a:t>&gt;  kostenlosen fachlichen </a:t>
            </a:r>
            <a:br>
              <a:rPr lang="de-DE" sz="1500" dirty="0"/>
            </a:br>
            <a:r>
              <a:rPr lang="de-DE" sz="1500" dirty="0"/>
              <a:t>    Begleitung </a:t>
            </a:r>
            <a:br>
              <a:rPr lang="de-DE" sz="1500" dirty="0"/>
            </a:br>
            <a:r>
              <a:rPr lang="de-DE" sz="1500" dirty="0"/>
              <a:t>&gt;  der bayernweiten </a:t>
            </a:r>
            <a:br>
              <a:rPr lang="de-DE" sz="1500" dirty="0"/>
            </a:br>
            <a:r>
              <a:rPr lang="de-DE" sz="1500" dirty="0"/>
              <a:t>    Vernetzung und </a:t>
            </a:r>
            <a:br>
              <a:rPr lang="de-DE" sz="1500" dirty="0"/>
            </a:br>
            <a:r>
              <a:rPr lang="de-DE" sz="1500" dirty="0"/>
              <a:t>&gt;  in der Nähe zu den </a:t>
            </a:r>
            <a:br>
              <a:rPr lang="de-DE" sz="1500" dirty="0"/>
            </a:br>
            <a:r>
              <a:rPr lang="de-DE" sz="1500" dirty="0"/>
              <a:t>    beteiligten Ministerien.</a:t>
            </a:r>
          </a:p>
        </p:txBody>
      </p:sp>
      <p:sp>
        <p:nvSpPr>
          <p:cNvPr id="4" name="Rechteck 3"/>
          <p:cNvSpPr/>
          <p:nvPr/>
        </p:nvSpPr>
        <p:spPr>
          <a:xfrm rot="16200000">
            <a:off x="669926" y="3082925"/>
            <a:ext cx="5472112" cy="9794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Marktplatz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Generationen</a:t>
            </a:r>
          </a:p>
        </p:txBody>
      </p:sp>
      <p:sp>
        <p:nvSpPr>
          <p:cNvPr id="12" name="Pfeil nach rechts 11" descr="Pfeil nach rechts" title="Grafik"/>
          <p:cNvSpPr/>
          <p:nvPr/>
        </p:nvSpPr>
        <p:spPr>
          <a:xfrm>
            <a:off x="4211638" y="1177925"/>
            <a:ext cx="431800" cy="36036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829175" y="836613"/>
            <a:ext cx="4164013" cy="10445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HF1: Markt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Nahversorgung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Partnerschaften mit Ehrenamtlichen </a:t>
            </a:r>
            <a:b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 Dienstleistern</a:t>
            </a:r>
          </a:p>
        </p:txBody>
      </p:sp>
      <p:pic>
        <p:nvPicPr>
          <p:cNvPr id="4106" name="Inhaltsplatzhalter 3" descr="Bild" title="Grafik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0" y="873125"/>
            <a:ext cx="1439863" cy="971550"/>
          </a:xfrm>
        </p:spPr>
      </p:pic>
      <p:sp>
        <p:nvSpPr>
          <p:cNvPr id="24" name="Pfeil nach rechts 23" descr="Pfeil nach rechts" title="Grafik"/>
          <p:cNvSpPr/>
          <p:nvPr/>
        </p:nvSpPr>
        <p:spPr>
          <a:xfrm>
            <a:off x="4211638" y="2295525"/>
            <a:ext cx="431800" cy="3587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829175" y="1952625"/>
            <a:ext cx="4173538" cy="10080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HF2: Dienstleistungen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Beratung und Information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Mobilität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Mobile Serviceleistungen</a:t>
            </a:r>
          </a:p>
        </p:txBody>
      </p:sp>
      <p:pic>
        <p:nvPicPr>
          <p:cNvPr id="4111" name="Grafik 20" descr="Bild" title="Grafik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89138"/>
            <a:ext cx="14398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feil nach rechts 24" descr="Pfeil nach rechts" title="Grafik"/>
          <p:cNvSpPr/>
          <p:nvPr/>
        </p:nvSpPr>
        <p:spPr>
          <a:xfrm>
            <a:off x="4211638" y="3375025"/>
            <a:ext cx="431800" cy="36036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829175" y="3032125"/>
            <a:ext cx="4176713" cy="10445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HF3: Gesundheit + Pflege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Sicherstellung der medizinischen Versorgung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Partnerschaft + Vernetzung der Angebote</a:t>
            </a:r>
          </a:p>
        </p:txBody>
      </p:sp>
      <p:pic>
        <p:nvPicPr>
          <p:cNvPr id="4108" name="Grafik 5" descr="Bild" title="Grafi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3068638"/>
            <a:ext cx="958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feil nach rechts 25" descr="Pfeil nach rechts" title="Grafik"/>
          <p:cNvSpPr/>
          <p:nvPr/>
        </p:nvSpPr>
        <p:spPr>
          <a:xfrm>
            <a:off x="4211638" y="4491038"/>
            <a:ext cx="431800" cy="36036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829175" y="4149725"/>
            <a:ext cx="4176713" cy="1042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HF4: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Engagement+Teilhabe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Kultur, Freizeit, Gemeinschaft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Aktive + passive Teilnahme </a:t>
            </a:r>
            <a:b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älterer Menschen</a:t>
            </a:r>
          </a:p>
        </p:txBody>
      </p:sp>
      <p:pic>
        <p:nvPicPr>
          <p:cNvPr id="4109" name="Grafik 18" descr="Bild" title="Grafik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84650"/>
            <a:ext cx="14398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feil nach rechts 26" descr="Pfeil nach rechts" title="Grafik"/>
          <p:cNvSpPr/>
          <p:nvPr/>
        </p:nvSpPr>
        <p:spPr>
          <a:xfrm>
            <a:off x="4211638" y="5619750"/>
            <a:ext cx="431800" cy="36036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829175" y="5265738"/>
            <a:ext cx="4176713" cy="10429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HF5: Wohnen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Selbstbestimmt zu </a:t>
            </a:r>
            <a:b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Hause wohnen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Individuelle Betreuung</a:t>
            </a:r>
          </a:p>
        </p:txBody>
      </p:sp>
      <p:pic>
        <p:nvPicPr>
          <p:cNvPr id="4107" name="Inhaltsplatzhalter 3" descr="Bild" title="Grafik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313363"/>
            <a:ext cx="1439863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HF1:  MARKT</a:t>
            </a:r>
          </a:p>
        </p:txBody>
      </p:sp>
      <p:graphicFrame>
        <p:nvGraphicFramePr>
          <p:cNvPr id="8" name="Tabelle 7" descr="Tabelle" title="Grafik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77383"/>
              </p:ext>
            </p:extLst>
          </p:nvPr>
        </p:nvGraphicFramePr>
        <p:xfrm>
          <a:off x="539552" y="908720"/>
          <a:ext cx="4510212" cy="54006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46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Bärnau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 err="1">
                          <a:effectLst/>
                        </a:rPr>
                        <a:t>Lkr</a:t>
                      </a:r>
                      <a:r>
                        <a:rPr lang="de-DE" sz="1200" dirty="0">
                          <a:effectLst/>
                        </a:rPr>
                        <a:t>. Tirschenreuth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</a:rPr>
                        <a:t>Lieferservice / mobiler Laden</a:t>
                      </a:r>
                      <a:endParaRPr lang="de-DE" sz="11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</a:rPr>
                        <a:t>Optimierung Einzelhandel</a:t>
                      </a:r>
                      <a:endParaRPr lang="de-DE" sz="1100" b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Berg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 err="1">
                          <a:effectLst/>
                        </a:rPr>
                        <a:t>Lkr</a:t>
                      </a:r>
                      <a:r>
                        <a:rPr lang="de-DE" sz="1200" dirty="0">
                          <a:effectLst/>
                        </a:rPr>
                        <a:t>. Hof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dirty="0">
                          <a:effectLst/>
                        </a:rPr>
                        <a:t>Lieferservice Ortsladen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dirty="0">
                          <a:effectLst/>
                        </a:rPr>
                        <a:t>Neue Bestelloptionen 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dirty="0">
                          <a:effectLst/>
                        </a:rPr>
                        <a:t>Barrierefreiheit 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Breitbrunn</a:t>
                      </a:r>
                      <a:br>
                        <a:rPr lang="de-DE" sz="1200">
                          <a:effectLst/>
                        </a:rPr>
                      </a:br>
                      <a:r>
                        <a:rPr lang="de-DE" sz="1200">
                          <a:effectLst/>
                        </a:rPr>
                        <a:t>Lkr. Haßberge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dirty="0">
                          <a:effectLst/>
                        </a:rPr>
                        <a:t>Nachfolger Wirtshaus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dirty="0">
                          <a:effectLst/>
                        </a:rPr>
                        <a:t>Kampagne Einzelhandel 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Burk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 err="1">
                          <a:effectLst/>
                        </a:rPr>
                        <a:t>Lkr</a:t>
                      </a:r>
                      <a:r>
                        <a:rPr lang="de-DE" sz="1200" dirty="0">
                          <a:effectLst/>
                        </a:rPr>
                        <a:t>. Ansbach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dirty="0">
                          <a:effectLst/>
                        </a:rPr>
                        <a:t>Wirtshausnachfolge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dirty="0">
                          <a:effectLst/>
                        </a:rPr>
                        <a:t>Ausbau mobiler Versorgung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dirty="0">
                          <a:effectLst/>
                        </a:rPr>
                        <a:t>Vor-Ort-Versorgung: Metzger 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Mauth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Lkr</a:t>
                      </a:r>
                      <a:r>
                        <a:rPr lang="de-DE" sz="1200" dirty="0">
                          <a:effectLst/>
                        </a:rPr>
                        <a:t>. </a:t>
                      </a:r>
                      <a:r>
                        <a:rPr lang="de-DE" sz="1200" dirty="0" err="1">
                          <a:effectLst/>
                        </a:rPr>
                        <a:t>Freyung</a:t>
                      </a:r>
                      <a:r>
                        <a:rPr lang="de-DE" sz="1200" dirty="0">
                          <a:effectLst/>
                        </a:rPr>
                        <a:t>-Grafenau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dirty="0">
                          <a:effectLst/>
                        </a:rPr>
                        <a:t>Lieferservice durch Geschäfte</a:t>
                      </a:r>
                      <a:endParaRPr lang="de-D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dirty="0">
                          <a:effectLst/>
                        </a:rPr>
                        <a:t>Synergieeffekte nutzen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Schechen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Lkr</a:t>
                      </a:r>
                      <a:r>
                        <a:rPr lang="de-DE" sz="1200" dirty="0">
                          <a:effectLst/>
                        </a:rPr>
                        <a:t>. Rosenheim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</a:rPr>
                        <a:t>Dorfladen Pfaffenhofen </a:t>
                      </a:r>
                      <a:r>
                        <a:rPr lang="de-DE" sz="1200" b="0" dirty="0" err="1">
                          <a:effectLst/>
                        </a:rPr>
                        <a:t>a.Inn</a:t>
                      </a:r>
                      <a:endParaRPr lang="de-DE" sz="11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</a:rPr>
                        <a:t>Ankurbelung Lieferservice</a:t>
                      </a:r>
                      <a:endParaRPr lang="de-DE" sz="1100" b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VG Schirnding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 err="1">
                          <a:effectLst/>
                        </a:rPr>
                        <a:t>Lkr</a:t>
                      </a:r>
                      <a:r>
                        <a:rPr lang="de-DE" sz="1200" dirty="0">
                          <a:effectLst/>
                        </a:rPr>
                        <a:t>. Wunsiedel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</a:rPr>
                        <a:t>Café in Schirnding </a:t>
                      </a:r>
                      <a:endParaRPr lang="de-DE" sz="11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</a:rPr>
                        <a:t>Barrierefreiheit </a:t>
                      </a:r>
                      <a:endParaRPr lang="de-DE" sz="11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</a:rPr>
                        <a:t>Nachfolgersuche Wirtshaus</a:t>
                      </a:r>
                      <a:endParaRPr lang="de-DE" sz="1100" b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Todtenweis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 err="1">
                          <a:effectLst/>
                        </a:rPr>
                        <a:t>Lkr</a:t>
                      </a:r>
                      <a:r>
                        <a:rPr lang="de-DE" sz="1200" dirty="0">
                          <a:effectLst/>
                        </a:rPr>
                        <a:t>. Aichach-Friedberg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</a:rPr>
                        <a:t>Lieferservices</a:t>
                      </a:r>
                      <a:endParaRPr lang="de-DE" sz="1100" b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Waldthurn</a:t>
                      </a:r>
                      <a:br>
                        <a:rPr lang="de-DE" sz="1200">
                          <a:effectLst/>
                        </a:rPr>
                      </a:br>
                      <a:r>
                        <a:rPr lang="de-DE" sz="1200">
                          <a:effectLst/>
                        </a:rPr>
                        <a:t>Lkr. Neustadt </a:t>
                      </a:r>
                      <a:br>
                        <a:rPr lang="de-DE" sz="1200">
                          <a:effectLst/>
                        </a:rPr>
                      </a:br>
                      <a:r>
                        <a:rPr lang="de-DE" sz="1200">
                          <a:effectLst/>
                        </a:rPr>
                        <a:t>a.d. Waldnaab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</a:rPr>
                        <a:t>Nahversorgungskonzept</a:t>
                      </a:r>
                      <a:endParaRPr lang="de-DE" sz="11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</a:rPr>
                        <a:t>Absicherung des Dorfladens</a:t>
                      </a:r>
                      <a:endParaRPr lang="de-DE" sz="11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</a:rPr>
                        <a:t>Bestell- und Liefersystem</a:t>
                      </a:r>
                      <a:endParaRPr lang="de-DE" sz="11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</a:rPr>
                        <a:t>Gesundheitsladen im GZW</a:t>
                      </a:r>
                      <a:endParaRPr lang="de-DE" sz="1100" b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Inhaltsplatzhalter 3" descr="Bild" title="Grafik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772816"/>
            <a:ext cx="3552395" cy="2664296"/>
          </a:xfrm>
        </p:spPr>
      </p:pic>
    </p:spTree>
    <p:extLst>
      <p:ext uri="{BB962C8B-B14F-4D97-AF65-F5344CB8AC3E}">
        <p14:creationId xmlns:p14="http://schemas.microsoft.com/office/powerpoint/2010/main" val="268201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HF2: DIENSTLEISTUNGEN UND MOBILITÄT</a:t>
            </a:r>
          </a:p>
        </p:txBody>
      </p:sp>
      <p:graphicFrame>
        <p:nvGraphicFramePr>
          <p:cNvPr id="8" name="Tabelle 7" descr="Tabelle" title="Grafik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41554"/>
              </p:ext>
            </p:extLst>
          </p:nvPr>
        </p:nvGraphicFramePr>
        <p:xfrm>
          <a:off x="539552" y="908721"/>
          <a:ext cx="4510212" cy="555351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46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Bärnau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 err="1">
                          <a:effectLst/>
                        </a:rPr>
                        <a:t>Lkr</a:t>
                      </a:r>
                      <a:r>
                        <a:rPr lang="de-DE" sz="1200" dirty="0">
                          <a:effectLst/>
                        </a:rPr>
                        <a:t>. Tirschenreuth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Seniorenbeirat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BRK Assistance Leben plus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Bürgerbus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Berg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 err="1">
                          <a:effectLst/>
                        </a:rPr>
                        <a:t>Lkr</a:t>
                      </a:r>
                      <a:r>
                        <a:rPr lang="de-DE" sz="1200" dirty="0">
                          <a:effectLst/>
                        </a:rPr>
                        <a:t>. Hof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Bürgerservice „</a:t>
                      </a:r>
                      <a:r>
                        <a:rPr lang="de-DE" sz="1200" b="0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berg.netz</a:t>
                      </a: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“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ÖPNV – Anbindung Hof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ÖPNV – Anbindung </a:t>
                      </a:r>
                      <a:r>
                        <a:rPr lang="de-DE" sz="1200" b="0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Naila</a:t>
                      </a: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Neuaufstellung Bürgerbus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8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Breitbrunn</a:t>
                      </a:r>
                      <a:br>
                        <a:rPr lang="de-DE" sz="1200">
                          <a:effectLst/>
                        </a:rPr>
                      </a:br>
                      <a:r>
                        <a:rPr lang="de-DE" sz="1200">
                          <a:effectLst/>
                        </a:rPr>
                        <a:t>Lkr. Haßberge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Lokaler Wegweiser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für Generationen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Burk</a:t>
                      </a:r>
                      <a:br>
                        <a:rPr lang="de-DE" sz="1200">
                          <a:effectLst/>
                        </a:rPr>
                      </a:br>
                      <a:r>
                        <a:rPr lang="de-DE" sz="1200">
                          <a:effectLst/>
                        </a:rPr>
                        <a:t>Lkr. Ansbach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"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ÖA / PR für Gemeindebus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2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Mauth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Lkr. Freyung-Grafenau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Senioren-Taxi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barrierefreies Rathaus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barrierefreier öffentlicher Raum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Schechen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Lkr</a:t>
                      </a:r>
                      <a:r>
                        <a:rPr lang="de-DE" sz="1200" dirty="0">
                          <a:effectLst/>
                        </a:rPr>
                        <a:t>. Rosenheim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Gründen Seniorenbeirat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Beratungs- und Anlaufstelle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Aufzug im Rathaus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Konzept für Bürgerbus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2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VG Schirnding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 err="1">
                          <a:effectLst/>
                        </a:rPr>
                        <a:t>Lkr</a:t>
                      </a:r>
                      <a:r>
                        <a:rPr lang="de-DE" sz="1200" dirty="0">
                          <a:effectLst/>
                        </a:rPr>
                        <a:t>. Wunsiedel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Anlaufstelle für ältere Menschen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Seniorenfahrten (Cieslik)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Dayliner</a:t>
                      </a: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für Veranstaltungen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91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Todtenweis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 err="1">
                          <a:effectLst/>
                        </a:rPr>
                        <a:t>Lkr</a:t>
                      </a:r>
                      <a:r>
                        <a:rPr lang="de-DE" sz="1200" dirty="0">
                          <a:effectLst/>
                        </a:rPr>
                        <a:t>. Aichach-Friedberg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Koordinationsstelle für ältere Menschen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Testlauf Elektromobil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Anschaffung Bürgermobil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Seniorenbeauftragte(r)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Lokaler Seniorenwegweiser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56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Waldthurn</a:t>
                      </a:r>
                      <a:br>
                        <a:rPr lang="de-DE" sz="1200">
                          <a:effectLst/>
                        </a:rPr>
                      </a:br>
                      <a:r>
                        <a:rPr lang="de-DE" sz="1200">
                          <a:effectLst/>
                        </a:rPr>
                        <a:t>Lkr. Neustadt </a:t>
                      </a:r>
                      <a:br>
                        <a:rPr lang="de-DE" sz="1200">
                          <a:effectLst/>
                        </a:rPr>
                      </a:br>
                      <a:r>
                        <a:rPr lang="de-DE" sz="1200">
                          <a:effectLst/>
                        </a:rPr>
                        <a:t>a.d. Waldnaab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Absicherung kleine Bürgerhilfe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Bürger- oder Seniorenbus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Aufbau eines Besuchsdienstes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3794" name="Picture 2" descr="Bild" title="Graf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7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HF3:  GESUNDHEIT UND PFLEGE</a:t>
            </a:r>
          </a:p>
        </p:txBody>
      </p:sp>
      <p:graphicFrame>
        <p:nvGraphicFramePr>
          <p:cNvPr id="4" name="Tabelle 3" descr="Tabelle" title="Grafik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169051"/>
              </p:ext>
            </p:extLst>
          </p:nvPr>
        </p:nvGraphicFramePr>
        <p:xfrm>
          <a:off x="539552" y="956157"/>
          <a:ext cx="4536504" cy="528115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5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27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</a:rPr>
                        <a:t>Bärnau</a:t>
                      </a:r>
                      <a:br>
                        <a:rPr lang="de-DE" sz="1200" b="1" dirty="0">
                          <a:effectLst/>
                          <a:latin typeface="+mn-lt"/>
                        </a:rPr>
                      </a:br>
                      <a:r>
                        <a:rPr lang="de-DE" sz="1200" b="1" dirty="0" err="1">
                          <a:effectLst/>
                          <a:latin typeface="+mn-lt"/>
                        </a:rPr>
                        <a:t>Lkr</a:t>
                      </a:r>
                      <a:r>
                        <a:rPr lang="de-DE" sz="1200" b="1" dirty="0">
                          <a:effectLst/>
                          <a:latin typeface="+mn-lt"/>
                        </a:rPr>
                        <a:t>. Tirschenreuth</a:t>
                      </a:r>
                      <a:endParaRPr lang="de-DE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>
                          <a:effectLst/>
                          <a:latin typeface="+mn-lt"/>
                        </a:rPr>
                        <a:t>Arztpraxen sichern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>
                          <a:effectLst/>
                          <a:latin typeface="+mn-lt"/>
                        </a:rPr>
                        <a:t>Niedrigschwelliger Angebote</a:t>
                      </a:r>
                      <a:endParaRPr lang="de-DE" sz="12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7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</a:rPr>
                        <a:t>Berg</a:t>
                      </a:r>
                      <a:br>
                        <a:rPr lang="de-DE" sz="1200" b="1" dirty="0">
                          <a:effectLst/>
                          <a:latin typeface="+mn-lt"/>
                        </a:rPr>
                      </a:br>
                      <a:r>
                        <a:rPr lang="de-DE" sz="1200" b="1" dirty="0" err="1">
                          <a:effectLst/>
                          <a:latin typeface="+mn-lt"/>
                        </a:rPr>
                        <a:t>Lkr</a:t>
                      </a:r>
                      <a:r>
                        <a:rPr lang="de-DE" sz="1200" b="1" dirty="0">
                          <a:effectLst/>
                          <a:latin typeface="+mn-lt"/>
                        </a:rPr>
                        <a:t>. Hof</a:t>
                      </a:r>
                      <a:endParaRPr lang="de-DE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Bau einer Tagespflege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Niedrigschwelliges Angebot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Zweigniederlassung Arzt – </a:t>
                      </a:r>
                      <a:r>
                        <a:rPr lang="de-DE" sz="1200" b="0" dirty="0" err="1">
                          <a:effectLst/>
                          <a:latin typeface="+mn-lt"/>
                        </a:rPr>
                        <a:t>Reset</a:t>
                      </a:r>
                      <a:endParaRPr lang="de-DE" sz="12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79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Breitbrunn</a:t>
                      </a:r>
                      <a:br>
                        <a:rPr lang="de-DE" sz="1200" b="1">
                          <a:effectLst/>
                          <a:latin typeface="+mn-lt"/>
                        </a:rPr>
                      </a:br>
                      <a:r>
                        <a:rPr lang="de-DE" sz="1200" b="1">
                          <a:effectLst/>
                          <a:latin typeface="+mn-lt"/>
                        </a:rPr>
                        <a:t>Lkr. Haßberge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Arztsuche (Niederlassung)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Sammeltermine Arzt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Lieferservice Apotheke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Betr. Wohnen Zuhause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Tagesbetreuung</a:t>
                      </a:r>
                      <a:endParaRPr lang="de-DE" sz="12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1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Burk</a:t>
                      </a:r>
                      <a:br>
                        <a:rPr lang="de-DE" sz="1200" b="1">
                          <a:effectLst/>
                          <a:latin typeface="+mn-lt"/>
                        </a:rPr>
                      </a:br>
                      <a:r>
                        <a:rPr lang="de-DE" sz="1200" b="1">
                          <a:effectLst/>
                          <a:latin typeface="+mn-lt"/>
                        </a:rPr>
                        <a:t>Lkr. Ansbach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Bau Tagespflegeeinrichtung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Kommunikation neuer und bestehender Angebote</a:t>
                      </a:r>
                      <a:endParaRPr lang="de-DE" sz="12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29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Mauth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Lkr. Freyung-Grafenau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Arztpraxen sichern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Etablieren Tagesbetreuung</a:t>
                      </a:r>
                      <a:endParaRPr lang="de-DE" sz="12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37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Schechen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Lkr. Rosenheim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niedrigschwellige Betreuungsgruppe</a:t>
                      </a:r>
                      <a:endParaRPr lang="de-DE" sz="12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63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VG Schirnding</a:t>
                      </a:r>
                      <a:br>
                        <a:rPr lang="de-DE" sz="1200" b="1">
                          <a:effectLst/>
                          <a:latin typeface="+mn-lt"/>
                        </a:rPr>
                      </a:br>
                      <a:r>
                        <a:rPr lang="de-DE" sz="1200" b="1">
                          <a:effectLst/>
                          <a:latin typeface="+mn-lt"/>
                        </a:rPr>
                        <a:t>Lkr. Wunsiedel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Betreutes Wohnen Zuhause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Niedrigschwelliges Angebot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Rezeptbriefkasten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Werbung für (neue) Angebote </a:t>
                      </a:r>
                      <a:endParaRPr lang="de-DE" sz="12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47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Todtenweis</a:t>
                      </a:r>
                      <a:br>
                        <a:rPr lang="de-DE" sz="1200" b="1">
                          <a:effectLst/>
                          <a:latin typeface="+mn-lt"/>
                        </a:rPr>
                      </a:br>
                      <a:r>
                        <a:rPr lang="de-DE" sz="1200" b="1">
                          <a:effectLst/>
                          <a:latin typeface="+mn-lt"/>
                        </a:rPr>
                        <a:t>Lkr. Aichach-Friedberg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Apothekenlieferservice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Betr. Wohnen Zuhause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Niedrigschwelliges Angebot</a:t>
                      </a:r>
                      <a:endParaRPr lang="de-DE" sz="12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29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</a:rPr>
                        <a:t>Waldthurn</a:t>
                      </a:r>
                      <a:br>
                        <a:rPr lang="de-DE" sz="1200" b="1" dirty="0">
                          <a:effectLst/>
                          <a:latin typeface="+mn-lt"/>
                        </a:rPr>
                      </a:br>
                      <a:r>
                        <a:rPr lang="de-DE" sz="1200" b="1" dirty="0" err="1">
                          <a:effectLst/>
                          <a:latin typeface="+mn-lt"/>
                        </a:rPr>
                        <a:t>Lkr</a:t>
                      </a:r>
                      <a:r>
                        <a:rPr lang="de-DE" sz="1200" b="1" dirty="0">
                          <a:effectLst/>
                          <a:latin typeface="+mn-lt"/>
                        </a:rPr>
                        <a:t>. Neustadt </a:t>
                      </a:r>
                      <a:br>
                        <a:rPr lang="de-DE" sz="1200" b="1" dirty="0">
                          <a:effectLst/>
                          <a:latin typeface="+mn-lt"/>
                        </a:rPr>
                      </a:br>
                      <a:r>
                        <a:rPr lang="de-DE" sz="1200" b="1" dirty="0" err="1">
                          <a:effectLst/>
                          <a:latin typeface="+mn-lt"/>
                        </a:rPr>
                        <a:t>a.d.</a:t>
                      </a:r>
                      <a:r>
                        <a:rPr lang="de-DE" sz="1200" b="1" dirty="0">
                          <a:effectLst/>
                          <a:latin typeface="+mn-lt"/>
                        </a:rPr>
                        <a:t> Waldnaab</a:t>
                      </a:r>
                      <a:endParaRPr lang="de-DE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Gesundheitszentrum Waldthurn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niedrigschwellige Betreuungsgruppe</a:t>
                      </a:r>
                      <a:endParaRPr lang="de-DE" sz="12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Grafik 4" descr="Bild" title="Grafi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782965"/>
            <a:ext cx="3810000" cy="25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7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583216" cy="346050"/>
          </a:xfrm>
        </p:spPr>
        <p:txBody>
          <a:bodyPr>
            <a:noAutofit/>
          </a:bodyPr>
          <a:lstStyle/>
          <a:p>
            <a:r>
              <a:rPr lang="de-DE" sz="2800" dirty="0"/>
              <a:t>HF4:  ENGAGEMENT UND GESELLSCHAFTLICHE TEILHABE</a:t>
            </a:r>
          </a:p>
        </p:txBody>
      </p:sp>
      <p:graphicFrame>
        <p:nvGraphicFramePr>
          <p:cNvPr id="4" name="Tabelle 3" descr="Tabelle" title="Grafik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71391"/>
              </p:ext>
            </p:extLst>
          </p:nvPr>
        </p:nvGraphicFramePr>
        <p:xfrm>
          <a:off x="539552" y="956157"/>
          <a:ext cx="4536504" cy="536291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5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27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</a:rPr>
                        <a:t>Bärnau</a:t>
                      </a:r>
                      <a:br>
                        <a:rPr lang="de-DE" sz="1200" b="1" dirty="0">
                          <a:effectLst/>
                          <a:latin typeface="+mn-lt"/>
                        </a:rPr>
                      </a:br>
                      <a:r>
                        <a:rPr lang="de-DE" sz="1200" b="1" dirty="0" err="1">
                          <a:effectLst/>
                          <a:latin typeface="+mn-lt"/>
                        </a:rPr>
                        <a:t>Lkr</a:t>
                      </a:r>
                      <a:r>
                        <a:rPr lang="de-DE" sz="1200" b="1" dirty="0">
                          <a:effectLst/>
                          <a:latin typeface="+mn-lt"/>
                        </a:rPr>
                        <a:t>. Tirschenreuth</a:t>
                      </a:r>
                      <a:endParaRPr lang="de-DE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Ausbau / Etablierung NBH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Offener Treff im Quartier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Koordination Angebote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7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</a:rPr>
                        <a:t>Berg</a:t>
                      </a:r>
                      <a:br>
                        <a:rPr lang="de-DE" sz="1200" b="1" dirty="0">
                          <a:effectLst/>
                          <a:latin typeface="+mn-lt"/>
                        </a:rPr>
                      </a:br>
                      <a:r>
                        <a:rPr lang="de-DE" sz="1200" b="1" dirty="0" err="1">
                          <a:effectLst/>
                          <a:latin typeface="+mn-lt"/>
                        </a:rPr>
                        <a:t>Lkr</a:t>
                      </a:r>
                      <a:r>
                        <a:rPr lang="de-DE" sz="1200" b="1" dirty="0">
                          <a:effectLst/>
                          <a:latin typeface="+mn-lt"/>
                        </a:rPr>
                        <a:t>. Hof</a:t>
                      </a:r>
                      <a:endParaRPr lang="de-DE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Teilhabemöglichkeiten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Möglichkeiten für Engagement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Café am berg.doc - Pächter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FB: „Zukunft Ehrenamt“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79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Breitbrunn</a:t>
                      </a:r>
                      <a:br>
                        <a:rPr lang="de-DE" sz="1200" b="1">
                          <a:effectLst/>
                          <a:latin typeface="+mn-lt"/>
                        </a:rPr>
                      </a:br>
                      <a:r>
                        <a:rPr lang="de-DE" sz="1200" b="1">
                          <a:effectLst/>
                          <a:latin typeface="+mn-lt"/>
                        </a:rPr>
                        <a:t>Lkr. Haßberge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Flyer Bürgerdienst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PowerPoint Bürgerdienst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Homepage der VG 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1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Burk</a:t>
                      </a:r>
                      <a:br>
                        <a:rPr lang="de-DE" sz="1200" b="1">
                          <a:effectLst/>
                          <a:latin typeface="+mn-lt"/>
                        </a:rPr>
                      </a:br>
                      <a:r>
                        <a:rPr lang="de-DE" sz="1200" b="1">
                          <a:effectLst/>
                          <a:latin typeface="+mn-lt"/>
                        </a:rPr>
                        <a:t>Lkr. Ansbach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Anlaufstelle für ältere Menschen </a:t>
                      </a:r>
                      <a:br>
                        <a:rPr lang="de-DE" sz="1200" b="0" dirty="0">
                          <a:effectLst/>
                          <a:latin typeface="+mn-lt"/>
                        </a:rPr>
                      </a:br>
                      <a:r>
                        <a:rPr lang="de-DE" sz="1200" b="0" dirty="0">
                          <a:effectLst/>
                          <a:latin typeface="+mn-lt"/>
                        </a:rPr>
                        <a:t>          und Angehörige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Ausbau Bildungsangebote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29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Mauth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Lkr. Freyung-Grafenau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Ausbau / Etablierung NBH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„Senioren auf Rädern“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Bewegungs- und Sportgruppen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37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Schechen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Lkr. Rosenheim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Angebote von Senioren für Senioren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Aufbau Besuchsdienst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63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VG Schirnding</a:t>
                      </a:r>
                      <a:br>
                        <a:rPr lang="de-DE" sz="1200" b="1">
                          <a:effectLst/>
                          <a:latin typeface="+mn-lt"/>
                        </a:rPr>
                      </a:br>
                      <a:r>
                        <a:rPr lang="de-DE" sz="1200" b="1">
                          <a:effectLst/>
                          <a:latin typeface="+mn-lt"/>
                        </a:rPr>
                        <a:t>Lkr. Wunsiedel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Teilhabemöglichkeiten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 err="1">
                          <a:effectLst/>
                          <a:latin typeface="+mn-lt"/>
                        </a:rPr>
                        <a:t>Engagementmöglichkeiten</a:t>
                      </a:r>
                      <a:endParaRPr lang="de-DE" sz="1200" b="0" dirty="0">
                        <a:effectLst/>
                        <a:latin typeface="+mn-lt"/>
                      </a:endParaRP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47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Todtenweis</a:t>
                      </a:r>
                      <a:br>
                        <a:rPr lang="de-DE" sz="1200" b="1">
                          <a:effectLst/>
                          <a:latin typeface="+mn-lt"/>
                        </a:rPr>
                      </a:br>
                      <a:r>
                        <a:rPr lang="de-DE" sz="1200" b="1">
                          <a:effectLst/>
                          <a:latin typeface="+mn-lt"/>
                        </a:rPr>
                        <a:t>Lkr. Aichach-Friedberg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Teilhabemöglichkeiten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 err="1">
                          <a:effectLst/>
                          <a:latin typeface="+mn-lt"/>
                        </a:rPr>
                        <a:t>Engagementmöglichkeiten</a:t>
                      </a:r>
                      <a:endParaRPr lang="de-DE" sz="1200" b="0" dirty="0">
                        <a:effectLst/>
                        <a:latin typeface="+mn-lt"/>
                      </a:endParaRP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Kultur- /Bildungsangebote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29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</a:rPr>
                        <a:t>Waldthurn</a:t>
                      </a:r>
                      <a:br>
                        <a:rPr lang="de-DE" sz="1200" b="1" dirty="0">
                          <a:effectLst/>
                          <a:latin typeface="+mn-lt"/>
                        </a:rPr>
                      </a:br>
                      <a:r>
                        <a:rPr lang="de-DE" sz="1200" b="1" dirty="0" err="1">
                          <a:effectLst/>
                          <a:latin typeface="+mn-lt"/>
                        </a:rPr>
                        <a:t>Lkr</a:t>
                      </a:r>
                      <a:r>
                        <a:rPr lang="de-DE" sz="1200" b="1" dirty="0">
                          <a:effectLst/>
                          <a:latin typeface="+mn-lt"/>
                        </a:rPr>
                        <a:t>. Neustadt </a:t>
                      </a:r>
                      <a:br>
                        <a:rPr lang="de-DE" sz="1200" b="1" dirty="0">
                          <a:effectLst/>
                          <a:latin typeface="+mn-lt"/>
                        </a:rPr>
                      </a:br>
                      <a:r>
                        <a:rPr lang="de-DE" sz="1200" b="1" dirty="0" err="1">
                          <a:effectLst/>
                          <a:latin typeface="+mn-lt"/>
                        </a:rPr>
                        <a:t>a.d.</a:t>
                      </a:r>
                      <a:r>
                        <a:rPr lang="de-DE" sz="1200" b="1" dirty="0">
                          <a:effectLst/>
                          <a:latin typeface="+mn-lt"/>
                        </a:rPr>
                        <a:t> Waldnaab</a:t>
                      </a:r>
                      <a:endParaRPr lang="de-DE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Dorf-Werkstatt Waldthurn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Café im GZW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6866" name="Picture 2" descr="Bild" title="Graf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96" y="1772816"/>
            <a:ext cx="38100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0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583216" cy="346050"/>
          </a:xfrm>
        </p:spPr>
        <p:txBody>
          <a:bodyPr>
            <a:noAutofit/>
          </a:bodyPr>
          <a:lstStyle/>
          <a:p>
            <a:r>
              <a:rPr lang="de-DE" sz="2800" dirty="0"/>
              <a:t>HF5:  WOHNEN IM ALTER</a:t>
            </a:r>
          </a:p>
        </p:txBody>
      </p:sp>
      <p:graphicFrame>
        <p:nvGraphicFramePr>
          <p:cNvPr id="4" name="Tabelle 3" descr="Tabelle" title="Grafik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277919"/>
              </p:ext>
            </p:extLst>
          </p:nvPr>
        </p:nvGraphicFramePr>
        <p:xfrm>
          <a:off x="539552" y="956157"/>
          <a:ext cx="4536504" cy="531661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5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27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</a:rPr>
                        <a:t>Bärnau</a:t>
                      </a:r>
                      <a:br>
                        <a:rPr lang="de-DE" sz="1200" b="1" dirty="0">
                          <a:effectLst/>
                          <a:latin typeface="+mn-lt"/>
                        </a:rPr>
                      </a:br>
                      <a:r>
                        <a:rPr lang="de-DE" sz="1200" b="1" dirty="0" err="1">
                          <a:effectLst/>
                          <a:latin typeface="+mn-lt"/>
                        </a:rPr>
                        <a:t>Lkr</a:t>
                      </a:r>
                      <a:r>
                        <a:rPr lang="de-DE" sz="1200" b="1" dirty="0">
                          <a:effectLst/>
                          <a:latin typeface="+mn-lt"/>
                        </a:rPr>
                        <a:t>. Tirschenreuth</a:t>
                      </a:r>
                      <a:endParaRPr lang="de-DE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Quartierskonzept Marktplatz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Barrierefreie Wohnungen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Betreutes Wohnen zu Hause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Wohnraumberatung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7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</a:rPr>
                        <a:t>Berg</a:t>
                      </a:r>
                      <a:br>
                        <a:rPr lang="de-DE" sz="1200" b="1" dirty="0">
                          <a:effectLst/>
                          <a:latin typeface="+mn-lt"/>
                        </a:rPr>
                      </a:br>
                      <a:r>
                        <a:rPr lang="de-DE" sz="1200" b="1" dirty="0" err="1">
                          <a:effectLst/>
                          <a:latin typeface="+mn-lt"/>
                        </a:rPr>
                        <a:t>Lkr</a:t>
                      </a:r>
                      <a:r>
                        <a:rPr lang="de-DE" sz="1200" b="1" dirty="0">
                          <a:effectLst/>
                          <a:latin typeface="+mn-lt"/>
                        </a:rPr>
                        <a:t>. Hof</a:t>
                      </a:r>
                      <a:endParaRPr lang="de-DE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Erhebung Bedarf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Generationenwohnprojekt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Investoren-/Betreibersuche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61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Breitbrunn</a:t>
                      </a:r>
                      <a:br>
                        <a:rPr lang="de-DE" sz="1200" b="1">
                          <a:effectLst/>
                          <a:latin typeface="+mn-lt"/>
                        </a:rPr>
                      </a:br>
                      <a:r>
                        <a:rPr lang="de-DE" sz="1200" b="1">
                          <a:effectLst/>
                          <a:latin typeface="+mn-lt"/>
                        </a:rPr>
                        <a:t>Lkr. Haßberge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Exkursion zu Beispiel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Generationenschule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„</a:t>
                      </a:r>
                      <a:r>
                        <a:rPr lang="de-DE" sz="1200" b="0" dirty="0" err="1">
                          <a:effectLst/>
                          <a:latin typeface="+mn-lt"/>
                        </a:rPr>
                        <a:t>Wisdom</a:t>
                      </a:r>
                      <a:r>
                        <a:rPr lang="de-DE" sz="1200" b="0" dirty="0">
                          <a:effectLst/>
                          <a:latin typeface="+mn-lt"/>
                        </a:rPr>
                        <a:t> Council“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1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Burk</a:t>
                      </a:r>
                      <a:br>
                        <a:rPr lang="de-DE" sz="1200" b="1">
                          <a:effectLst/>
                          <a:latin typeface="+mn-lt"/>
                        </a:rPr>
                      </a:br>
                      <a:r>
                        <a:rPr lang="de-DE" sz="1200" b="1">
                          <a:effectLst/>
                          <a:latin typeface="+mn-lt"/>
                        </a:rPr>
                        <a:t>Lkr. Ansbach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Finanzierung Fabrikumbau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Bau Amb. Betreute WG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Wohnraumanpassung 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29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Mauth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Lkr. Freyung-Grafenau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ambulant betreute WG für Demenzkranke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Wohnraumberatung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37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Schechen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Lkr. Rosenheim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barrierefreie Mietwohnungen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Gemeinschafts- und Begegnungszentrum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ambulant betreute Wohngruppe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Betreutes Wohnen zu Hause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Vernetzung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Aufbau Wohnraumanpassung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63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VG Schirnding</a:t>
                      </a:r>
                      <a:br>
                        <a:rPr lang="de-DE" sz="1200" b="1">
                          <a:effectLst/>
                          <a:latin typeface="+mn-lt"/>
                        </a:rPr>
                      </a:br>
                      <a:r>
                        <a:rPr lang="de-DE" sz="1200" b="1">
                          <a:effectLst/>
                          <a:latin typeface="+mn-lt"/>
                        </a:rPr>
                        <a:t>Lkr. Wunsiedel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Barrierefreier Umbau MFH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Alters-WG für Senioren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Offenes Seniorenhaus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47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Todtenweis</a:t>
                      </a:r>
                      <a:br>
                        <a:rPr lang="de-DE" sz="1200" b="1">
                          <a:effectLst/>
                          <a:latin typeface="+mn-lt"/>
                        </a:rPr>
                      </a:br>
                      <a:r>
                        <a:rPr lang="de-DE" sz="1200" b="1">
                          <a:effectLst/>
                          <a:latin typeface="+mn-lt"/>
                        </a:rPr>
                        <a:t>Lkr. Aichach-Friedberg</a:t>
                      </a:r>
                      <a:endParaRPr lang="de-DE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Kommunikation neuer und </a:t>
                      </a:r>
                      <a:br>
                        <a:rPr lang="de-DE" sz="1200" b="0" dirty="0">
                          <a:effectLst/>
                          <a:latin typeface="+mn-lt"/>
                        </a:rPr>
                      </a:br>
                      <a:r>
                        <a:rPr lang="de-DE" sz="1200" b="0" dirty="0">
                          <a:effectLst/>
                          <a:latin typeface="+mn-lt"/>
                        </a:rPr>
                        <a:t>          bestehender Angebote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Lokaler Seniorenwegweiser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Inhaltsplatzhalter 3" descr="Bild" title="Grafik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778851" cy="2520280"/>
          </a:xfrm>
        </p:spPr>
      </p:pic>
      <p:graphicFrame>
        <p:nvGraphicFramePr>
          <p:cNvPr id="6" name="Tabelle 5" descr="Tabelle" title="Grafik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089936"/>
              </p:ext>
            </p:extLst>
          </p:nvPr>
        </p:nvGraphicFramePr>
        <p:xfrm>
          <a:off x="4427984" y="5229200"/>
          <a:ext cx="4536504" cy="9144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5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1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</a:rPr>
                        <a:t>Waldthurn</a:t>
                      </a:r>
                      <a:br>
                        <a:rPr lang="de-DE" sz="1200" b="1" dirty="0">
                          <a:effectLst/>
                          <a:latin typeface="+mn-lt"/>
                        </a:rPr>
                      </a:br>
                      <a:r>
                        <a:rPr lang="de-DE" sz="1200" b="1" dirty="0" err="1">
                          <a:effectLst/>
                          <a:latin typeface="+mn-lt"/>
                        </a:rPr>
                        <a:t>Lkr</a:t>
                      </a:r>
                      <a:r>
                        <a:rPr lang="de-DE" sz="1200" b="1" dirty="0">
                          <a:effectLst/>
                          <a:latin typeface="+mn-lt"/>
                        </a:rPr>
                        <a:t>. Neustadt </a:t>
                      </a:r>
                      <a:br>
                        <a:rPr lang="de-DE" sz="1200" b="1" dirty="0">
                          <a:effectLst/>
                          <a:latin typeface="+mn-lt"/>
                        </a:rPr>
                      </a:br>
                      <a:r>
                        <a:rPr lang="de-DE" sz="1200" b="1" dirty="0" err="1">
                          <a:effectLst/>
                          <a:latin typeface="+mn-lt"/>
                        </a:rPr>
                        <a:t>a.d.</a:t>
                      </a:r>
                      <a:r>
                        <a:rPr lang="de-DE" sz="1200" b="1" dirty="0">
                          <a:effectLst/>
                          <a:latin typeface="+mn-lt"/>
                        </a:rPr>
                        <a:t> Waldnaab</a:t>
                      </a:r>
                      <a:endParaRPr lang="de-DE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290" marR="42290" marT="0" marB="0" anchor="ctr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Betreutes Wohnen im GZW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barrierefreier Marktplatz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Wohnraumberatung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betreutes Wohnen zu Hause 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DE" sz="1200" b="0" dirty="0">
                          <a:effectLst/>
                          <a:latin typeface="+mn-lt"/>
                        </a:rPr>
                        <a:t>ambulant betreute WG</a:t>
                      </a:r>
                    </a:p>
                  </a:txBody>
                  <a:tcPr marL="42290" marR="42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21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Eindrücke und Einschätzungen</a:t>
            </a:r>
          </a:p>
        </p:txBody>
      </p:sp>
      <p:graphicFrame>
        <p:nvGraphicFramePr>
          <p:cNvPr id="8" name="Diagramm 7" descr="Grafik" title="Diagramm"/>
          <p:cNvGraphicFramePr/>
          <p:nvPr>
            <p:extLst>
              <p:ext uri="{D42A27DB-BD31-4B8C-83A1-F6EECF244321}">
                <p14:modId xmlns:p14="http://schemas.microsoft.com/office/powerpoint/2010/main" val="3998155689"/>
              </p:ext>
            </p:extLst>
          </p:nvPr>
        </p:nvGraphicFramePr>
        <p:xfrm>
          <a:off x="395420" y="1124680"/>
          <a:ext cx="8425170" cy="54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014F-D8A8-4395-8B1D-2D75708DE20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29871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Bildschirmpräsentation (4:3)</PresentationFormat>
  <Paragraphs>267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Wingdings</vt:lpstr>
      <vt:lpstr>Larissa</vt:lpstr>
      <vt:lpstr>Marktplatz der Generationen</vt:lpstr>
      <vt:lpstr>Marktplatz der Generationen</vt:lpstr>
      <vt:lpstr>Die fünf Handlungsfelder</vt:lpstr>
      <vt:lpstr>HF1:  MARKT</vt:lpstr>
      <vt:lpstr>HF2: DIENSTLEISTUNGEN UND MOBILITÄT</vt:lpstr>
      <vt:lpstr>HF3:  GESUNDHEIT UND PFLEGE</vt:lpstr>
      <vt:lpstr>HF4:  ENGAGEMENT UND GESELLSCHAFTLICHE TEILHABE</vt:lpstr>
      <vt:lpstr>HF5:  WOHNEN IM ALTER</vt:lpstr>
      <vt:lpstr>Eindrücke und Einschätzungen</vt:lpstr>
      <vt:lpstr>Eindrücke und Einschätzungen</vt:lpstr>
      <vt:lpstr>AUSBLICK</vt:lpstr>
      <vt:lpstr>Ihre Ansprechpartner</vt:lpstr>
      <vt:lpstr>Vielen Dank  für Ihre  Aufmerksamkeit!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Karlheinz Dommer - landimpuls GmbH</dc:creator>
  <cp:lastModifiedBy>Fritsch, Mara</cp:lastModifiedBy>
  <cp:revision>65</cp:revision>
  <cp:lastPrinted>2013-01-16T11:08:19Z</cp:lastPrinted>
  <dcterms:created xsi:type="dcterms:W3CDTF">2012-12-03T11:21:42Z</dcterms:created>
  <dcterms:modified xsi:type="dcterms:W3CDTF">2017-10-16T13:10:08Z</dcterms:modified>
</cp:coreProperties>
</file>